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6"/>
  </p:notesMasterIdLst>
  <p:sldIdLst>
    <p:sldId id="271" r:id="rId2"/>
    <p:sldId id="267" r:id="rId3"/>
    <p:sldId id="263" r:id="rId4"/>
    <p:sldId id="277" r:id="rId5"/>
    <p:sldId id="278" r:id="rId6"/>
    <p:sldId id="262" r:id="rId7"/>
    <p:sldId id="279" r:id="rId8"/>
    <p:sldId id="280" r:id="rId9"/>
    <p:sldId id="265" r:id="rId10"/>
    <p:sldId id="264" r:id="rId11"/>
    <p:sldId id="274" r:id="rId12"/>
    <p:sldId id="268" r:id="rId13"/>
    <p:sldId id="275" r:id="rId14"/>
    <p:sldId id="276" r:id="rId15"/>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CC"/>
    <a:srgbClr val="0066CC"/>
    <a:srgbClr val="EAEFF7"/>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53" d="100"/>
          <a:sy n="153" d="100"/>
        </p:scale>
        <p:origin x="1624"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DE879DF4-5E00-4FAF-A8CA-C76983D41F16}" type="datetimeFigureOut">
              <a:rPr kumimoji="1" lang="ja-JP" altLang="en-US" smtClean="0"/>
              <a:t>2026/2/5</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9F722747-93CC-4E61-A8FA-DA26B376D3DC}" type="slidenum">
              <a:rPr kumimoji="1" lang="ja-JP" altLang="en-US" smtClean="0"/>
              <a:t>‹#›</a:t>
            </a:fld>
            <a:endParaRPr kumimoji="1" lang="ja-JP" altLang="en-US"/>
          </a:p>
        </p:txBody>
      </p:sp>
    </p:spTree>
    <p:extLst>
      <p:ext uri="{BB962C8B-B14F-4D97-AF65-F5344CB8AC3E}">
        <p14:creationId xmlns:p14="http://schemas.microsoft.com/office/powerpoint/2010/main" val="29177793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2</a:t>
            </a:fld>
            <a:endParaRPr kumimoji="1" lang="ja-JP" altLang="en-US"/>
          </a:p>
        </p:txBody>
      </p:sp>
    </p:spTree>
    <p:extLst>
      <p:ext uri="{BB962C8B-B14F-4D97-AF65-F5344CB8AC3E}">
        <p14:creationId xmlns:p14="http://schemas.microsoft.com/office/powerpoint/2010/main" val="18328355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11</a:t>
            </a:fld>
            <a:endParaRPr kumimoji="1" lang="ja-JP" altLang="en-US"/>
          </a:p>
        </p:txBody>
      </p:sp>
    </p:spTree>
    <p:extLst>
      <p:ext uri="{BB962C8B-B14F-4D97-AF65-F5344CB8AC3E}">
        <p14:creationId xmlns:p14="http://schemas.microsoft.com/office/powerpoint/2010/main" val="13679101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12</a:t>
            </a:fld>
            <a:endParaRPr kumimoji="1" lang="ja-JP" altLang="en-US"/>
          </a:p>
        </p:txBody>
      </p:sp>
    </p:spTree>
    <p:extLst>
      <p:ext uri="{BB962C8B-B14F-4D97-AF65-F5344CB8AC3E}">
        <p14:creationId xmlns:p14="http://schemas.microsoft.com/office/powerpoint/2010/main" val="14173190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13</a:t>
            </a:fld>
            <a:endParaRPr kumimoji="1" lang="ja-JP" altLang="en-US"/>
          </a:p>
        </p:txBody>
      </p:sp>
    </p:spTree>
    <p:extLst>
      <p:ext uri="{BB962C8B-B14F-4D97-AF65-F5344CB8AC3E}">
        <p14:creationId xmlns:p14="http://schemas.microsoft.com/office/powerpoint/2010/main" val="11643374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14</a:t>
            </a:fld>
            <a:endParaRPr kumimoji="1" lang="ja-JP" altLang="en-US"/>
          </a:p>
        </p:txBody>
      </p:sp>
    </p:spTree>
    <p:extLst>
      <p:ext uri="{BB962C8B-B14F-4D97-AF65-F5344CB8AC3E}">
        <p14:creationId xmlns:p14="http://schemas.microsoft.com/office/powerpoint/2010/main" val="19580763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3</a:t>
            </a:fld>
            <a:endParaRPr kumimoji="1" lang="ja-JP" altLang="en-US"/>
          </a:p>
        </p:txBody>
      </p:sp>
    </p:spTree>
    <p:extLst>
      <p:ext uri="{BB962C8B-B14F-4D97-AF65-F5344CB8AC3E}">
        <p14:creationId xmlns:p14="http://schemas.microsoft.com/office/powerpoint/2010/main" val="34585166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4</a:t>
            </a:fld>
            <a:endParaRPr kumimoji="1" lang="ja-JP" altLang="en-US"/>
          </a:p>
        </p:txBody>
      </p:sp>
    </p:spTree>
    <p:extLst>
      <p:ext uri="{BB962C8B-B14F-4D97-AF65-F5344CB8AC3E}">
        <p14:creationId xmlns:p14="http://schemas.microsoft.com/office/powerpoint/2010/main" val="24317410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5</a:t>
            </a:fld>
            <a:endParaRPr kumimoji="1" lang="ja-JP" altLang="en-US"/>
          </a:p>
        </p:txBody>
      </p:sp>
    </p:spTree>
    <p:extLst>
      <p:ext uri="{BB962C8B-B14F-4D97-AF65-F5344CB8AC3E}">
        <p14:creationId xmlns:p14="http://schemas.microsoft.com/office/powerpoint/2010/main" val="10383462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6</a:t>
            </a:fld>
            <a:endParaRPr kumimoji="1" lang="ja-JP" altLang="en-US"/>
          </a:p>
        </p:txBody>
      </p:sp>
    </p:spTree>
    <p:extLst>
      <p:ext uri="{BB962C8B-B14F-4D97-AF65-F5344CB8AC3E}">
        <p14:creationId xmlns:p14="http://schemas.microsoft.com/office/powerpoint/2010/main" val="1174727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7</a:t>
            </a:fld>
            <a:endParaRPr kumimoji="1" lang="ja-JP" altLang="en-US"/>
          </a:p>
        </p:txBody>
      </p:sp>
    </p:spTree>
    <p:extLst>
      <p:ext uri="{BB962C8B-B14F-4D97-AF65-F5344CB8AC3E}">
        <p14:creationId xmlns:p14="http://schemas.microsoft.com/office/powerpoint/2010/main" val="12233180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8</a:t>
            </a:fld>
            <a:endParaRPr kumimoji="1" lang="ja-JP" altLang="en-US"/>
          </a:p>
        </p:txBody>
      </p:sp>
    </p:spTree>
    <p:extLst>
      <p:ext uri="{BB962C8B-B14F-4D97-AF65-F5344CB8AC3E}">
        <p14:creationId xmlns:p14="http://schemas.microsoft.com/office/powerpoint/2010/main" val="39612959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9</a:t>
            </a:fld>
            <a:endParaRPr kumimoji="1" lang="ja-JP" altLang="en-US"/>
          </a:p>
        </p:txBody>
      </p:sp>
    </p:spTree>
    <p:extLst>
      <p:ext uri="{BB962C8B-B14F-4D97-AF65-F5344CB8AC3E}">
        <p14:creationId xmlns:p14="http://schemas.microsoft.com/office/powerpoint/2010/main" val="2318980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10</a:t>
            </a:fld>
            <a:endParaRPr kumimoji="1" lang="ja-JP" altLang="en-US"/>
          </a:p>
        </p:txBody>
      </p:sp>
    </p:spTree>
    <p:extLst>
      <p:ext uri="{BB962C8B-B14F-4D97-AF65-F5344CB8AC3E}">
        <p14:creationId xmlns:p14="http://schemas.microsoft.com/office/powerpoint/2010/main" val="6808283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E233978-ACD1-4FE5-A555-B703267FC03A}" type="datetime1">
              <a:rPr kumimoji="1" lang="ja-JP" altLang="en-US" smtClean="0"/>
              <a:t>2026/2/5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288683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A052D18-7D91-4D5C-A510-97E78CFBFEFE}" type="datetime1">
              <a:rPr kumimoji="1" lang="ja-JP" altLang="en-US" smtClean="0"/>
              <a:t>2026/2/5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2202932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2676731-E031-427B-8596-F73F43BBEB29}" type="datetime1">
              <a:rPr kumimoji="1" lang="ja-JP" altLang="en-US" smtClean="0"/>
              <a:t>2026/2/5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3759485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0547A81-DB3A-47B3-9D9C-B70AF0D6F9B8}" type="datetime1">
              <a:rPr kumimoji="1" lang="ja-JP" altLang="en-US" smtClean="0"/>
              <a:t>2026/2/5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3761849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12CC67D-A4E6-4016-AE81-8D8AA521997F}" type="datetime1">
              <a:rPr kumimoji="1" lang="ja-JP" altLang="en-US" smtClean="0"/>
              <a:t>2026/2/5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2500405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1B6FCDC-6860-4A19-867A-A3C186B3A217}" type="datetime1">
              <a:rPr kumimoji="1" lang="ja-JP" altLang="en-US" smtClean="0"/>
              <a:t>2026/2/5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1396421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880A9B9-8A0E-445C-84E1-33C9FCD165B0}" type="datetime1">
              <a:rPr kumimoji="1" lang="ja-JP" altLang="en-US" smtClean="0"/>
              <a:t>2026/2/5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2837501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46D5F69-BD09-476E-B0D8-8AC45638E408}" type="datetime1">
              <a:rPr kumimoji="1" lang="ja-JP" altLang="en-US" smtClean="0"/>
              <a:t>2026/2/5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168868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D575A5B-F8BB-4B78-B5B2-ED69A3FF1ADF}" type="datetime1">
              <a:rPr kumimoji="1" lang="ja-JP" altLang="en-US" smtClean="0"/>
              <a:t>2026/2/5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318062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5A6F9C2-E765-4F0E-A0B4-7EBAF7B3D5C6}" type="datetime1">
              <a:rPr kumimoji="1" lang="ja-JP" altLang="en-US" smtClean="0"/>
              <a:t>2026/2/5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1689175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r>
              <a:rPr kumimoji="1" lang="ja-JP" altLang="en-US"/>
              <a:t>図を追加</a:t>
            </a:r>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6E9F879-2E30-49F0-92EE-A297C0E140FC}" type="datetime1">
              <a:rPr kumimoji="1" lang="ja-JP" altLang="en-US" smtClean="0"/>
              <a:t>2026/2/5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13955927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48EEFE7E-F2CD-47E2-BADF-B1BAD395D217}" type="datetime1">
              <a:rPr kumimoji="1" lang="ja-JP" altLang="en-US" smtClean="0"/>
              <a:t>2026/2/5</a:t>
            </a:fld>
            <a:endParaRPr kumimoji="1" lang="ja-JP" altLang="en-US"/>
          </a:p>
        </p:txBody>
      </p:sp>
      <p:sp>
        <p:nvSpPr>
          <p:cNvPr id="5" name="フッター プレースホルダー 4"/>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2748307254"/>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12E0043F-E419-48D0-ADEF-99ED6D6DD94A}" type="slidenum">
              <a:rPr kumimoji="1" lang="ja-JP" altLang="en-US" smtClean="0"/>
              <a:t>1</a:t>
            </a:fld>
            <a:endParaRPr kumimoji="1" lang="ja-JP" altLang="en-US" dirty="0"/>
          </a:p>
        </p:txBody>
      </p:sp>
      <p:sp>
        <p:nvSpPr>
          <p:cNvPr id="3" name="四角形: 角を丸くする 1">
            <a:extLst>
              <a:ext uri="{FF2B5EF4-FFF2-40B4-BE49-F238E27FC236}">
                <a16:creationId xmlns:a16="http://schemas.microsoft.com/office/drawing/2014/main" id="{D907924E-6BBF-4357-8488-5FE0EC6A0BE3}"/>
              </a:ext>
            </a:extLst>
          </p:cNvPr>
          <p:cNvSpPr/>
          <p:nvPr/>
        </p:nvSpPr>
        <p:spPr>
          <a:xfrm>
            <a:off x="184097" y="634974"/>
            <a:ext cx="9507746" cy="2742651"/>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square" lIns="108000" tIns="72000" rIns="108000" bIns="36000" rtlCol="0" anchor="t">
            <a:spAutoFit/>
          </a:bodyPr>
          <a:lstStyle/>
          <a:p>
            <a:pPr algn="just"/>
            <a:r>
              <a:rPr lang="en-US" altLang="ja-JP" sz="1400" dirty="0">
                <a:solidFill>
                  <a:srgbClr val="0066CC"/>
                </a:solidFill>
              </a:rPr>
              <a:t>【</a:t>
            </a:r>
            <a:r>
              <a:rPr lang="ja-JP" altLang="en-US" sz="1400" dirty="0">
                <a:solidFill>
                  <a:srgbClr val="0066CC"/>
                </a:solidFill>
              </a:rPr>
              <a:t>作成要領</a:t>
            </a:r>
            <a:r>
              <a:rPr lang="en-US" altLang="ja-JP" sz="1400" dirty="0">
                <a:solidFill>
                  <a:srgbClr val="0066CC"/>
                </a:solidFill>
              </a:rPr>
              <a:t>】</a:t>
            </a:r>
            <a:endParaRPr lang="en-US" altLang="ja-JP" sz="1400" dirty="0">
              <a:solidFill>
                <a:srgbClr val="0066CC"/>
              </a:solidFill>
              <a:latin typeface="メイリオ" panose="020B0604030504040204" pitchFamily="50" charset="-128"/>
              <a:ea typeface="メイリオ" panose="020B0604030504040204" pitchFamily="50" charset="-128"/>
            </a:endParaRPr>
          </a:p>
          <a:p>
            <a:pPr marL="342900" indent="-342900">
              <a:buFont typeface="+mj-lt"/>
              <a:buAutoNum type="arabicPeriod"/>
            </a:pPr>
            <a:r>
              <a:rPr lang="ja-JP" altLang="en-US" sz="1400" dirty="0">
                <a:solidFill>
                  <a:srgbClr val="0066CC"/>
                </a:solidFill>
                <a:latin typeface="メイリオ" panose="020B0604030504040204" pitchFamily="50" charset="-128"/>
                <a:ea typeface="メイリオ" panose="020B0604030504040204" pitchFamily="50" charset="-128"/>
              </a:rPr>
              <a:t>本フォーマットは</a:t>
            </a:r>
            <a:r>
              <a:rPr kumimoji="1" lang="ja-JP" altLang="en-US" sz="1400" dirty="0">
                <a:solidFill>
                  <a:srgbClr val="0066CC"/>
                </a:solidFill>
                <a:latin typeface="メイリオ" panose="020B0604030504040204" pitchFamily="50" charset="-128"/>
                <a:ea typeface="メイリオ" panose="020B0604030504040204" pitchFamily="50" charset="-128"/>
              </a:rPr>
              <a:t>ステップ１、ステップ２</a:t>
            </a:r>
            <a:r>
              <a:rPr lang="ja-JP" altLang="en-US" sz="1400" dirty="0">
                <a:solidFill>
                  <a:srgbClr val="0066CC"/>
                </a:solidFill>
                <a:latin typeface="メイリオ" panose="020B0604030504040204" pitchFamily="50" charset="-128"/>
                <a:ea typeface="メイリオ" panose="020B0604030504040204" pitchFamily="50" charset="-128"/>
              </a:rPr>
              <a:t>共通の</a:t>
            </a:r>
            <a:r>
              <a:rPr kumimoji="1" lang="ja-JP" altLang="en-US" sz="1400" dirty="0">
                <a:solidFill>
                  <a:srgbClr val="0066CC"/>
                </a:solidFill>
                <a:latin typeface="メイリオ" panose="020B0604030504040204" pitchFamily="50" charset="-128"/>
                <a:ea typeface="メイリオ" panose="020B0604030504040204" pitchFamily="50" charset="-128"/>
              </a:rPr>
              <a:t>申請用のひな形です。</a:t>
            </a:r>
            <a:endParaRPr lang="en-US" altLang="ja-JP" sz="1400" dirty="0">
              <a:solidFill>
                <a:srgbClr val="0066CC"/>
              </a:solidFill>
              <a:latin typeface="メイリオ" panose="020B0604030504040204" pitchFamily="50" charset="-128"/>
              <a:ea typeface="メイリオ" panose="020B0604030504040204" pitchFamily="50" charset="-128"/>
            </a:endParaRPr>
          </a:p>
          <a:p>
            <a:pPr marL="342900" indent="-342900">
              <a:buFont typeface="+mj-lt"/>
              <a:buAutoNum type="arabicPeriod"/>
            </a:pPr>
            <a:r>
              <a:rPr kumimoji="1" lang="ja-JP" altLang="en-US" sz="1400" dirty="0">
                <a:solidFill>
                  <a:srgbClr val="0066CC"/>
                </a:solidFill>
                <a:latin typeface="メイリオ" panose="020B0604030504040204" pitchFamily="50" charset="-128"/>
                <a:ea typeface="メイリオ" panose="020B0604030504040204" pitchFamily="50" charset="-128"/>
              </a:rPr>
              <a:t>各ページの赤字のガイドラインは削除してください。</a:t>
            </a:r>
            <a:endParaRPr kumimoji="1" lang="en-US" altLang="ja-JP" sz="1400" dirty="0">
              <a:solidFill>
                <a:srgbClr val="0066CC"/>
              </a:solidFill>
              <a:latin typeface="メイリオ" panose="020B0604030504040204" pitchFamily="50" charset="-128"/>
              <a:ea typeface="メイリオ" panose="020B0604030504040204" pitchFamily="50" charset="-128"/>
            </a:endParaRPr>
          </a:p>
          <a:p>
            <a:pPr marL="342900" indent="-342900">
              <a:buFont typeface="+mj-lt"/>
              <a:buAutoNum type="arabicPeriod"/>
            </a:pPr>
            <a:r>
              <a:rPr lang="ja-JP" altLang="en-US" sz="1400" dirty="0">
                <a:solidFill>
                  <a:srgbClr val="0066CC"/>
                </a:solidFill>
                <a:latin typeface="メイリオ" panose="020B0604030504040204" pitchFamily="50" charset="-128"/>
                <a:ea typeface="メイリオ" panose="020B0604030504040204" pitchFamily="50" charset="-128"/>
              </a:rPr>
              <a:t>記載内容は申請書とも整合させ、申請領域に詳しくない方・初見の方にも理解できるように作成してください。</a:t>
            </a:r>
            <a:endParaRPr lang="en-US" altLang="ja-JP" sz="1400" dirty="0">
              <a:solidFill>
                <a:srgbClr val="0066CC"/>
              </a:solidFill>
              <a:latin typeface="メイリオ" panose="020B0604030504040204" pitchFamily="50" charset="-128"/>
              <a:ea typeface="メイリオ" panose="020B0604030504040204" pitchFamily="50" charset="-128"/>
            </a:endParaRPr>
          </a:p>
          <a:p>
            <a:pPr marL="342900" indent="-342900">
              <a:buFont typeface="+mj-lt"/>
              <a:buAutoNum type="arabicPeriod"/>
            </a:pPr>
            <a:r>
              <a:rPr lang="en-US" altLang="ja-JP" sz="1400" dirty="0">
                <a:solidFill>
                  <a:srgbClr val="FF0000"/>
                </a:solidFill>
                <a:latin typeface="メイリオ" panose="020B0604030504040204" pitchFamily="50" charset="-128"/>
                <a:ea typeface="メイリオ" panose="020B0604030504040204" pitchFamily="50" charset="-128"/>
              </a:rPr>
              <a:t>(</a:t>
            </a:r>
            <a:r>
              <a:rPr lang="ja-JP" altLang="en-US" sz="1400" dirty="0">
                <a:solidFill>
                  <a:srgbClr val="FF0000"/>
                </a:solidFill>
                <a:latin typeface="メイリオ" panose="020B0604030504040204" pitchFamily="50" charset="-128"/>
                <a:ea typeface="メイリオ" panose="020B0604030504040204" pitchFamily="50" charset="-128"/>
              </a:rPr>
              <a:t>ステップ</a:t>
            </a:r>
            <a:r>
              <a:rPr lang="en-US" altLang="ja-JP" sz="1400" dirty="0">
                <a:solidFill>
                  <a:srgbClr val="FF0000"/>
                </a:solidFill>
                <a:latin typeface="メイリオ" panose="020B0604030504040204" pitchFamily="50" charset="-128"/>
                <a:ea typeface="メイリオ" panose="020B0604030504040204" pitchFamily="50" charset="-128"/>
              </a:rPr>
              <a:t>2</a:t>
            </a:r>
            <a:r>
              <a:rPr lang="ja-JP" altLang="en-US" sz="1400" dirty="0">
                <a:solidFill>
                  <a:srgbClr val="FF0000"/>
                </a:solidFill>
                <a:latin typeface="メイリオ" panose="020B0604030504040204" pitchFamily="50" charset="-128"/>
                <a:ea typeface="メイリオ" panose="020B0604030504040204" pitchFamily="50" charset="-128"/>
              </a:rPr>
              <a:t>）共同申請者である事業化推進機関の意見等を踏まえ、作成してください。</a:t>
            </a:r>
            <a:br>
              <a:rPr lang="en-US" altLang="ja-JP" sz="1400" dirty="0">
                <a:solidFill>
                  <a:srgbClr val="FF0000"/>
                </a:solidFill>
                <a:latin typeface="メイリオ" panose="020B0604030504040204" pitchFamily="50" charset="-128"/>
                <a:ea typeface="メイリオ" panose="020B0604030504040204" pitchFamily="50" charset="-128"/>
              </a:rPr>
            </a:br>
            <a:r>
              <a:rPr lang="en-US" altLang="ja-JP" sz="1400" dirty="0">
                <a:solidFill>
                  <a:srgbClr val="FF0000"/>
                </a:solidFill>
                <a:latin typeface="メイリオ" panose="020B0604030504040204" pitchFamily="50" charset="-128"/>
                <a:ea typeface="メイリオ" panose="020B0604030504040204" pitchFamily="50" charset="-128"/>
              </a:rPr>
              <a:t>※</a:t>
            </a:r>
            <a:r>
              <a:rPr lang="ja-JP" altLang="en-US" sz="1400" dirty="0">
                <a:solidFill>
                  <a:srgbClr val="FF0000"/>
                </a:solidFill>
                <a:latin typeface="メイリオ" panose="020B0604030504040204" pitchFamily="50" charset="-128"/>
                <a:ea typeface="メイリオ" panose="020B0604030504040204" pitchFamily="50" charset="-128"/>
              </a:rPr>
              <a:t>特に「スタートアップ設立に向けた計画」に関する点について。</a:t>
            </a:r>
            <a:endParaRPr lang="en-US" altLang="ja-JP" sz="1400" dirty="0">
              <a:solidFill>
                <a:srgbClr val="FF0000"/>
              </a:solidFill>
              <a:latin typeface="メイリオ" panose="020B0604030504040204" pitchFamily="50" charset="-128"/>
              <a:ea typeface="メイリオ" panose="020B0604030504040204" pitchFamily="50" charset="-128"/>
            </a:endParaRPr>
          </a:p>
          <a:p>
            <a:pPr marL="342900" indent="-342900">
              <a:buFont typeface="+mj-lt"/>
              <a:buAutoNum type="arabicPeriod"/>
            </a:pPr>
            <a:r>
              <a:rPr lang="ja-JP" altLang="en-US" sz="1400" dirty="0">
                <a:solidFill>
                  <a:srgbClr val="3366CC"/>
                </a:solidFill>
                <a:latin typeface="メイリオ" panose="020B0604030504040204" pitchFamily="50" charset="-128"/>
                <a:ea typeface="メイリオ" panose="020B0604030504040204" pitchFamily="50" charset="-128"/>
              </a:rPr>
              <a:t>ステップ</a:t>
            </a:r>
            <a:r>
              <a:rPr lang="en-US" altLang="ja-JP" sz="1400" dirty="0">
                <a:solidFill>
                  <a:srgbClr val="3366CC"/>
                </a:solidFill>
                <a:latin typeface="メイリオ" panose="020B0604030504040204" pitchFamily="50" charset="-128"/>
                <a:ea typeface="メイリオ" panose="020B0604030504040204" pitchFamily="50" charset="-128"/>
              </a:rPr>
              <a:t>1</a:t>
            </a:r>
            <a:r>
              <a:rPr lang="ja-JP" altLang="en-US" sz="1400" dirty="0">
                <a:solidFill>
                  <a:srgbClr val="3366CC"/>
                </a:solidFill>
                <a:latin typeface="メイリオ" panose="020B0604030504040204" pitchFamily="50" charset="-128"/>
                <a:ea typeface="メイリオ" panose="020B0604030504040204" pitchFamily="50" charset="-128"/>
              </a:rPr>
              <a:t>においては、事業化推進機関の参画は必須ではありません。現時点で想定している範囲で記載してください。</a:t>
            </a:r>
            <a:endParaRPr lang="ja-JP" altLang="en-US" sz="1400" dirty="0">
              <a:solidFill>
                <a:srgbClr val="FF0000"/>
              </a:solidFill>
              <a:latin typeface="メイリオ" panose="020B0604030504040204" pitchFamily="50" charset="-128"/>
              <a:ea typeface="メイリオ" panose="020B0604030504040204" pitchFamily="50" charset="-128"/>
            </a:endParaRPr>
          </a:p>
          <a:p>
            <a:pPr marL="342900" indent="-342900" algn="just">
              <a:buFont typeface="+mj-lt"/>
              <a:buAutoNum type="arabicPeriod"/>
            </a:pPr>
            <a:r>
              <a:rPr lang="ja-JP" altLang="en-US" sz="1400" dirty="0">
                <a:solidFill>
                  <a:srgbClr val="0066CC"/>
                </a:solidFill>
                <a:latin typeface="メイリオ" panose="020B0604030504040204" pitchFamily="50" charset="-128"/>
                <a:ea typeface="メイリオ" panose="020B0604030504040204" pitchFamily="50" charset="-128"/>
              </a:rPr>
              <a:t>原則、</a:t>
            </a:r>
            <a:r>
              <a:rPr lang="ja-JP" altLang="en-US" sz="1400" dirty="0">
                <a:solidFill>
                  <a:srgbClr val="0070C0"/>
                </a:solidFill>
                <a:latin typeface="メイリオ" panose="020B0604030504040204" pitchFamily="50" charset="-128"/>
                <a:ea typeface="メイリオ" panose="020B0604030504040204" pitchFamily="50" charset="-128"/>
              </a:rPr>
              <a:t>フォーマットの変更およびスライドの順番の変更は行わないでください。なお、見出しの軽微な調整や補足資料の追加は差し支えありません。全体で</a:t>
            </a:r>
            <a:r>
              <a:rPr lang="en-US" altLang="ja-JP" sz="1400" dirty="0">
                <a:solidFill>
                  <a:srgbClr val="0070C0"/>
                </a:solidFill>
                <a:latin typeface="メイリオ" panose="020B0604030504040204" pitchFamily="50" charset="-128"/>
                <a:ea typeface="メイリオ" panose="020B0604030504040204" pitchFamily="50" charset="-128"/>
              </a:rPr>
              <a:t>15</a:t>
            </a:r>
            <a:r>
              <a:rPr lang="ja-JP" altLang="en-US" sz="1400" dirty="0">
                <a:solidFill>
                  <a:srgbClr val="0070C0"/>
                </a:solidFill>
                <a:latin typeface="メイリオ" panose="020B0604030504040204" pitchFamily="50" charset="-128"/>
                <a:ea typeface="メイリオ" panose="020B0604030504040204" pitchFamily="50" charset="-128"/>
              </a:rPr>
              <a:t>ページを目安に作成してください。</a:t>
            </a:r>
            <a:endParaRPr lang="en-US" altLang="ja-JP" sz="1400" dirty="0">
              <a:solidFill>
                <a:srgbClr val="0070C0"/>
              </a:solidFill>
              <a:latin typeface="メイリオ" panose="020B0604030504040204" pitchFamily="50" charset="-128"/>
              <a:ea typeface="メイリオ" panose="020B0604030504040204" pitchFamily="50" charset="-128"/>
            </a:endParaRPr>
          </a:p>
        </p:txBody>
      </p:sp>
      <p:sp>
        <p:nvSpPr>
          <p:cNvPr id="5" name="四角形: 角を丸くする 1">
            <a:extLst>
              <a:ext uri="{FF2B5EF4-FFF2-40B4-BE49-F238E27FC236}">
                <a16:creationId xmlns:a16="http://schemas.microsoft.com/office/drawing/2014/main" id="{D907924E-6BBF-4357-8488-5FE0EC6A0BE3}"/>
              </a:ext>
            </a:extLst>
          </p:cNvPr>
          <p:cNvSpPr/>
          <p:nvPr/>
        </p:nvSpPr>
        <p:spPr>
          <a:xfrm>
            <a:off x="274491" y="3928432"/>
            <a:ext cx="3842503" cy="2504288"/>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square" lIns="108000" tIns="72000" rIns="108000" bIns="36000" rtlCol="0" anchor="t">
            <a:spAutoFit/>
          </a:bodyPr>
          <a:lstStyle/>
          <a:p>
            <a:r>
              <a:rPr lang="en-US" altLang="ja-JP" sz="1400" dirty="0">
                <a:solidFill>
                  <a:srgbClr val="3366CC"/>
                </a:solidFill>
                <a:latin typeface="メイリオ" panose="020B0604030504040204" pitchFamily="50" charset="-128"/>
                <a:ea typeface="メイリオ" panose="020B0604030504040204" pitchFamily="50" charset="-128"/>
              </a:rPr>
              <a:t>【</a:t>
            </a:r>
            <a:r>
              <a:rPr lang="ja-JP" altLang="en-US" sz="1400" dirty="0">
                <a:solidFill>
                  <a:srgbClr val="3366CC"/>
                </a:solidFill>
                <a:latin typeface="メイリオ" panose="020B0604030504040204" pitchFamily="50" charset="-128"/>
                <a:ea typeface="メイリオ" panose="020B0604030504040204" pitchFamily="50" charset="-128"/>
              </a:rPr>
              <a:t>ヒアリングの所要時間</a:t>
            </a:r>
            <a:r>
              <a:rPr lang="en-US" altLang="ja-JP" sz="1400" dirty="0">
                <a:solidFill>
                  <a:srgbClr val="3366CC"/>
                </a:solidFill>
                <a:latin typeface="メイリオ" panose="020B0604030504040204" pitchFamily="50" charset="-128"/>
                <a:ea typeface="メイリオ" panose="020B0604030504040204" pitchFamily="50" charset="-128"/>
              </a:rPr>
              <a:t>】</a:t>
            </a:r>
            <a:r>
              <a:rPr lang="ja-JP" altLang="en-US" sz="1400" dirty="0">
                <a:solidFill>
                  <a:srgbClr val="3366CC"/>
                </a:solidFill>
                <a:latin typeface="メイリオ" panose="020B0604030504040204" pitchFamily="50" charset="-128"/>
                <a:ea typeface="メイリオ" panose="020B0604030504040204" pitchFamily="50" charset="-128"/>
              </a:rPr>
              <a:t>（予定）</a:t>
            </a:r>
            <a:endParaRPr lang="en-US" altLang="ja-JP" sz="1400" dirty="0">
              <a:solidFill>
                <a:srgbClr val="3366CC"/>
              </a:solidFill>
              <a:latin typeface="メイリオ" panose="020B0604030504040204" pitchFamily="50" charset="-128"/>
              <a:ea typeface="メイリオ" panose="020B0604030504040204" pitchFamily="50" charset="-128"/>
            </a:endParaRPr>
          </a:p>
          <a:p>
            <a:r>
              <a:rPr lang="ja-JP" altLang="en-US" sz="1400" dirty="0">
                <a:solidFill>
                  <a:srgbClr val="3366CC"/>
                </a:solidFill>
                <a:latin typeface="メイリオ" panose="020B0604030504040204" pitchFamily="50" charset="-128"/>
                <a:ea typeface="メイリオ" panose="020B0604030504040204" pitchFamily="50" charset="-128"/>
              </a:rPr>
              <a:t>　</a:t>
            </a:r>
            <a:r>
              <a:rPr lang="en-US" altLang="ja-JP" sz="1400" dirty="0">
                <a:solidFill>
                  <a:srgbClr val="3366CC"/>
                </a:solidFill>
                <a:latin typeface="メイリオ" panose="020B0604030504040204" pitchFamily="50" charset="-128"/>
                <a:ea typeface="メイリオ" panose="020B0604030504040204" pitchFamily="50" charset="-128"/>
              </a:rPr>
              <a:t>※</a:t>
            </a:r>
            <a:r>
              <a:rPr lang="ja-JP" altLang="en-US" sz="1400" dirty="0">
                <a:solidFill>
                  <a:srgbClr val="3366CC"/>
                </a:solidFill>
                <a:latin typeface="メイリオ" panose="020B0604030504040204" pitchFamily="50" charset="-128"/>
                <a:ea typeface="メイリオ" panose="020B0604030504040204" pitchFamily="50" charset="-128"/>
              </a:rPr>
              <a:t>質疑には</a:t>
            </a:r>
            <a:r>
              <a:rPr lang="ja-JP" altLang="en-US" sz="1400" u="sng" dirty="0">
                <a:solidFill>
                  <a:srgbClr val="3366CC"/>
                </a:solidFill>
                <a:latin typeface="メイリオ" panose="020B0604030504040204" pitchFamily="50" charset="-128"/>
                <a:ea typeface="メイリオ" panose="020B0604030504040204" pitchFamily="50" charset="-128"/>
              </a:rPr>
              <a:t>簡潔に</a:t>
            </a:r>
            <a:r>
              <a:rPr lang="ja-JP" altLang="en-US" sz="1400" dirty="0">
                <a:solidFill>
                  <a:srgbClr val="3366CC"/>
                </a:solidFill>
                <a:latin typeface="メイリオ" panose="020B0604030504040204" pitchFamily="50" charset="-128"/>
                <a:ea typeface="メイリオ" panose="020B0604030504040204" pitchFamily="50" charset="-128"/>
              </a:rPr>
              <a:t>回答してください</a:t>
            </a:r>
            <a:endParaRPr lang="en-US" altLang="ja-JP" sz="1400" dirty="0">
              <a:solidFill>
                <a:srgbClr val="3366CC"/>
              </a:solidFill>
              <a:latin typeface="メイリオ" panose="020B0604030504040204" pitchFamily="50" charset="-128"/>
              <a:ea typeface="メイリオ" panose="020B0604030504040204" pitchFamily="50" charset="-128"/>
            </a:endParaRPr>
          </a:p>
          <a:p>
            <a:r>
              <a:rPr lang="ja-JP" altLang="en-US" sz="1400" dirty="0">
                <a:solidFill>
                  <a:srgbClr val="3366CC"/>
                </a:solidFill>
                <a:latin typeface="メイリオ" panose="020B0604030504040204" pitchFamily="50" charset="-128"/>
                <a:ea typeface="メイリオ" panose="020B0604030504040204" pitchFamily="50" charset="-128"/>
              </a:rPr>
              <a:t>　</a:t>
            </a:r>
          </a:p>
          <a:p>
            <a:pPr algn="just"/>
            <a:r>
              <a:rPr lang="en-US" altLang="ja-JP" sz="1400" dirty="0">
                <a:solidFill>
                  <a:srgbClr val="FF0000"/>
                </a:solidFill>
                <a:latin typeface="メイリオ" panose="020B0604030504040204" pitchFamily="50" charset="-128"/>
                <a:ea typeface="メイリオ" panose="020B0604030504040204" pitchFamily="50" charset="-128"/>
              </a:rPr>
              <a:t>(</a:t>
            </a:r>
            <a:r>
              <a:rPr lang="ja-JP" altLang="en-US" sz="1400" dirty="0">
                <a:solidFill>
                  <a:srgbClr val="FF0000"/>
                </a:solidFill>
                <a:latin typeface="メイリオ" panose="020B0604030504040204" pitchFamily="50" charset="-128"/>
                <a:ea typeface="メイリオ" panose="020B0604030504040204" pitchFamily="50" charset="-128"/>
              </a:rPr>
              <a:t>ステップ</a:t>
            </a:r>
            <a:r>
              <a:rPr lang="en-US" altLang="ja-JP" sz="1400" dirty="0">
                <a:solidFill>
                  <a:srgbClr val="FF0000"/>
                </a:solidFill>
                <a:latin typeface="メイリオ" panose="020B0604030504040204" pitchFamily="50" charset="-128"/>
                <a:ea typeface="メイリオ" panose="020B0604030504040204" pitchFamily="50" charset="-128"/>
              </a:rPr>
              <a:t>1</a:t>
            </a:r>
            <a:r>
              <a:rPr lang="ja-JP" altLang="en-US" sz="1400" dirty="0">
                <a:solidFill>
                  <a:srgbClr val="FF0000"/>
                </a:solidFill>
                <a:latin typeface="メイリオ" panose="020B0604030504040204" pitchFamily="50" charset="-128"/>
                <a:ea typeface="メイリオ" panose="020B0604030504040204" pitchFamily="50" charset="-128"/>
              </a:rPr>
              <a:t>）</a:t>
            </a:r>
            <a:endParaRPr lang="en-US" altLang="ja-JP" sz="1400" dirty="0">
              <a:solidFill>
                <a:srgbClr val="FF0000"/>
              </a:solidFill>
              <a:latin typeface="メイリオ" panose="020B0604030504040204" pitchFamily="50" charset="-128"/>
              <a:ea typeface="メイリオ" panose="020B0604030504040204" pitchFamily="50" charset="-128"/>
            </a:endParaRPr>
          </a:p>
          <a:p>
            <a:pPr algn="just"/>
            <a:r>
              <a:rPr lang="ja-JP" altLang="en-US" sz="1400" dirty="0">
                <a:solidFill>
                  <a:srgbClr val="3366CC"/>
                </a:solidFill>
                <a:latin typeface="メイリオ" panose="020B0604030504040204" pitchFamily="50" charset="-128"/>
                <a:ea typeface="メイリオ" panose="020B0604030504040204" pitchFamily="50" charset="-128"/>
              </a:rPr>
              <a:t>　プレゼンテーションは</a:t>
            </a:r>
            <a:r>
              <a:rPr lang="en-US" altLang="ja-JP" sz="1400" dirty="0">
                <a:solidFill>
                  <a:srgbClr val="3366CC"/>
                </a:solidFill>
                <a:latin typeface="メイリオ" panose="020B0604030504040204" pitchFamily="50" charset="-128"/>
                <a:ea typeface="メイリオ" panose="020B0604030504040204" pitchFamily="50" charset="-128"/>
              </a:rPr>
              <a:t>7</a:t>
            </a:r>
            <a:r>
              <a:rPr lang="ja-JP" altLang="en-US" sz="1400" dirty="0">
                <a:solidFill>
                  <a:srgbClr val="3366CC"/>
                </a:solidFill>
                <a:latin typeface="メイリオ" panose="020B0604030504040204" pitchFamily="50" charset="-128"/>
                <a:ea typeface="メイリオ" panose="020B0604030504040204" pitchFamily="50" charset="-128"/>
              </a:rPr>
              <a:t>分間</a:t>
            </a:r>
          </a:p>
          <a:p>
            <a:r>
              <a:rPr lang="ja-JP" altLang="en-US" sz="1400" dirty="0">
                <a:solidFill>
                  <a:srgbClr val="3366CC"/>
                </a:solidFill>
                <a:latin typeface="メイリオ" panose="020B0604030504040204" pitchFamily="50" charset="-128"/>
                <a:ea typeface="メイリオ" panose="020B0604030504040204" pitchFamily="50" charset="-128"/>
              </a:rPr>
              <a:t>　質疑応答は</a:t>
            </a:r>
            <a:r>
              <a:rPr lang="en-US" altLang="ja-JP" sz="1400" dirty="0">
                <a:solidFill>
                  <a:srgbClr val="3366CC"/>
                </a:solidFill>
                <a:latin typeface="メイリオ" panose="020B0604030504040204" pitchFamily="50" charset="-128"/>
                <a:ea typeface="メイリオ" panose="020B0604030504040204" pitchFamily="50" charset="-128"/>
              </a:rPr>
              <a:t>10</a:t>
            </a:r>
            <a:r>
              <a:rPr lang="ja-JP" altLang="en-US" sz="1400" dirty="0">
                <a:solidFill>
                  <a:srgbClr val="3366CC"/>
                </a:solidFill>
                <a:latin typeface="メイリオ" panose="020B0604030504040204" pitchFamily="50" charset="-128"/>
                <a:ea typeface="メイリオ" panose="020B0604030504040204" pitchFamily="50" charset="-128"/>
              </a:rPr>
              <a:t>分間程度</a:t>
            </a:r>
            <a:br>
              <a:rPr lang="en-US" altLang="ja-JP" sz="1400" dirty="0">
                <a:solidFill>
                  <a:srgbClr val="3366CC"/>
                </a:solidFill>
                <a:latin typeface="メイリオ" panose="020B0604030504040204" pitchFamily="50" charset="-128"/>
                <a:ea typeface="メイリオ" panose="020B0604030504040204" pitchFamily="50" charset="-128"/>
              </a:rPr>
            </a:br>
            <a:br>
              <a:rPr lang="en-US" altLang="ja-JP" sz="1400" dirty="0">
                <a:solidFill>
                  <a:srgbClr val="3366CC"/>
                </a:solidFill>
                <a:latin typeface="メイリオ" panose="020B0604030504040204" pitchFamily="50" charset="-128"/>
                <a:ea typeface="メイリオ" panose="020B0604030504040204" pitchFamily="50" charset="-128"/>
              </a:rPr>
            </a:br>
            <a:r>
              <a:rPr lang="en-US" altLang="ja-JP" sz="1400" dirty="0">
                <a:solidFill>
                  <a:srgbClr val="FF0000"/>
                </a:solidFill>
                <a:latin typeface="メイリオ" panose="020B0604030504040204" pitchFamily="50" charset="-128"/>
                <a:ea typeface="メイリオ" panose="020B0604030504040204" pitchFamily="50" charset="-128"/>
              </a:rPr>
              <a:t>(</a:t>
            </a:r>
            <a:r>
              <a:rPr lang="ja-JP" altLang="en-US" sz="1400" dirty="0">
                <a:solidFill>
                  <a:srgbClr val="FF0000"/>
                </a:solidFill>
                <a:latin typeface="メイリオ" panose="020B0604030504040204" pitchFamily="50" charset="-128"/>
                <a:ea typeface="メイリオ" panose="020B0604030504040204" pitchFamily="50" charset="-128"/>
              </a:rPr>
              <a:t>ステップ</a:t>
            </a:r>
            <a:r>
              <a:rPr lang="en-US" altLang="ja-JP" sz="1400" dirty="0">
                <a:solidFill>
                  <a:srgbClr val="FF0000"/>
                </a:solidFill>
                <a:latin typeface="メイリオ" panose="020B0604030504040204" pitchFamily="50" charset="-128"/>
                <a:ea typeface="メイリオ" panose="020B0604030504040204" pitchFamily="50" charset="-128"/>
              </a:rPr>
              <a:t>2</a:t>
            </a:r>
            <a:r>
              <a:rPr lang="ja-JP" altLang="en-US" sz="1400" dirty="0">
                <a:solidFill>
                  <a:srgbClr val="FF0000"/>
                </a:solidFill>
                <a:latin typeface="メイリオ" panose="020B0604030504040204" pitchFamily="50" charset="-128"/>
                <a:ea typeface="メイリオ" panose="020B0604030504040204" pitchFamily="50" charset="-128"/>
              </a:rPr>
              <a:t>）</a:t>
            </a:r>
            <a:endParaRPr lang="en-US" altLang="ja-JP" sz="1400" dirty="0">
              <a:solidFill>
                <a:srgbClr val="FF0000"/>
              </a:solidFill>
              <a:latin typeface="メイリオ" panose="020B0604030504040204" pitchFamily="50" charset="-128"/>
              <a:ea typeface="メイリオ" panose="020B0604030504040204" pitchFamily="50" charset="-128"/>
            </a:endParaRPr>
          </a:p>
          <a:p>
            <a:pPr algn="just"/>
            <a:r>
              <a:rPr lang="ja-JP" altLang="en-US" sz="1400" dirty="0">
                <a:solidFill>
                  <a:srgbClr val="3366CC"/>
                </a:solidFill>
                <a:latin typeface="メイリオ" panose="020B0604030504040204" pitchFamily="50" charset="-128"/>
                <a:ea typeface="メイリオ" panose="020B0604030504040204" pitchFamily="50" charset="-128"/>
              </a:rPr>
              <a:t>　プレゼンテーションは</a:t>
            </a:r>
            <a:r>
              <a:rPr lang="en-US" altLang="ja-JP" sz="1400" dirty="0">
                <a:solidFill>
                  <a:srgbClr val="3366CC"/>
                </a:solidFill>
                <a:latin typeface="メイリオ" panose="020B0604030504040204" pitchFamily="50" charset="-128"/>
                <a:ea typeface="メイリオ" panose="020B0604030504040204" pitchFamily="50" charset="-128"/>
              </a:rPr>
              <a:t>10</a:t>
            </a:r>
            <a:r>
              <a:rPr lang="ja-JP" altLang="en-US" sz="1400" dirty="0">
                <a:solidFill>
                  <a:srgbClr val="3366CC"/>
                </a:solidFill>
                <a:latin typeface="メイリオ" panose="020B0604030504040204" pitchFamily="50" charset="-128"/>
                <a:ea typeface="メイリオ" panose="020B0604030504040204" pitchFamily="50" charset="-128"/>
              </a:rPr>
              <a:t>分間</a:t>
            </a:r>
          </a:p>
          <a:p>
            <a:pPr algn="just"/>
            <a:r>
              <a:rPr lang="ja-JP" altLang="en-US" sz="1400" dirty="0">
                <a:solidFill>
                  <a:srgbClr val="3366CC"/>
                </a:solidFill>
                <a:latin typeface="メイリオ" panose="020B0604030504040204" pitchFamily="50" charset="-128"/>
                <a:ea typeface="メイリオ" panose="020B0604030504040204" pitchFamily="50" charset="-128"/>
              </a:rPr>
              <a:t>　質疑応答は</a:t>
            </a:r>
            <a:r>
              <a:rPr lang="en-US" altLang="ja-JP" sz="1400" dirty="0">
                <a:solidFill>
                  <a:srgbClr val="3366CC"/>
                </a:solidFill>
                <a:latin typeface="メイリオ" panose="020B0604030504040204" pitchFamily="50" charset="-128"/>
                <a:ea typeface="メイリオ" panose="020B0604030504040204" pitchFamily="50" charset="-128"/>
              </a:rPr>
              <a:t>12</a:t>
            </a:r>
            <a:r>
              <a:rPr lang="ja-JP" altLang="en-US" sz="1400" dirty="0">
                <a:solidFill>
                  <a:srgbClr val="3366CC"/>
                </a:solidFill>
                <a:latin typeface="メイリオ" panose="020B0604030504040204" pitchFamily="50" charset="-128"/>
                <a:ea typeface="メイリオ" panose="020B0604030504040204" pitchFamily="50" charset="-128"/>
              </a:rPr>
              <a:t>分間程度</a:t>
            </a:r>
          </a:p>
        </p:txBody>
      </p:sp>
      <p:sp>
        <p:nvSpPr>
          <p:cNvPr id="6" name="四角形: 角を丸くする 1">
            <a:extLst>
              <a:ext uri="{FF2B5EF4-FFF2-40B4-BE49-F238E27FC236}">
                <a16:creationId xmlns:a16="http://schemas.microsoft.com/office/drawing/2014/main" id="{D907924E-6BBF-4357-8488-5FE0EC6A0BE3}"/>
              </a:ext>
            </a:extLst>
          </p:cNvPr>
          <p:cNvSpPr/>
          <p:nvPr/>
        </p:nvSpPr>
        <p:spPr>
          <a:xfrm>
            <a:off x="4442128" y="3928432"/>
            <a:ext cx="5107969" cy="2504288"/>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square" lIns="108000" tIns="72000" rIns="108000" bIns="36000" rtlCol="0" anchor="t">
            <a:spAutoFit/>
          </a:bodyPr>
          <a:lstStyle/>
          <a:p>
            <a:r>
              <a:rPr lang="ja-JP" altLang="en-US" sz="2000" b="1" dirty="0">
                <a:solidFill>
                  <a:schemeClr val="tx1"/>
                </a:solidFill>
                <a:latin typeface="メイリオ" panose="020B0604030504040204" pitchFamily="50" charset="-128"/>
                <a:ea typeface="メイリオ" panose="020B0604030504040204" pitchFamily="50" charset="-128"/>
              </a:rPr>
              <a:t>・</a:t>
            </a:r>
            <a:r>
              <a:rPr lang="en-US" altLang="ja-JP" sz="2000" b="1" dirty="0">
                <a:solidFill>
                  <a:schemeClr val="tx1"/>
                </a:solidFill>
                <a:latin typeface="メイリオ" panose="020B0604030504040204" pitchFamily="50" charset="-128"/>
                <a:ea typeface="メイリオ" panose="020B0604030504040204" pitchFamily="50" charset="-128"/>
              </a:rPr>
              <a:t>GAP</a:t>
            </a:r>
            <a:r>
              <a:rPr lang="ja-JP" altLang="en-US" sz="2000" b="1" dirty="0">
                <a:solidFill>
                  <a:schemeClr val="tx1"/>
                </a:solidFill>
                <a:latin typeface="メイリオ" panose="020B0604030504040204" pitchFamily="50" charset="-128"/>
                <a:ea typeface="メイリオ" panose="020B0604030504040204" pitchFamily="50" charset="-128"/>
              </a:rPr>
              <a:t>ファンドで何をするか</a:t>
            </a:r>
            <a:endParaRPr lang="en-US" altLang="ja-JP" sz="2000" b="1" dirty="0">
              <a:solidFill>
                <a:schemeClr val="tx1"/>
              </a:solidFill>
              <a:latin typeface="メイリオ" panose="020B0604030504040204" pitchFamily="50" charset="-128"/>
              <a:ea typeface="メイリオ" panose="020B0604030504040204" pitchFamily="50" charset="-128"/>
            </a:endParaRPr>
          </a:p>
          <a:p>
            <a:r>
              <a:rPr lang="ja-JP" altLang="en-US" sz="2000" b="1" dirty="0">
                <a:solidFill>
                  <a:schemeClr val="tx1"/>
                </a:solidFill>
                <a:latin typeface="メイリオ" panose="020B0604030504040204" pitchFamily="50" charset="-128"/>
                <a:ea typeface="メイリオ" panose="020B0604030504040204" pitchFamily="50" charset="-128"/>
              </a:rPr>
              <a:t>・起業によって</a:t>
            </a:r>
          </a:p>
          <a:p>
            <a:r>
              <a:rPr lang="ja-JP" altLang="en-US" sz="2000" b="1" dirty="0">
                <a:solidFill>
                  <a:schemeClr val="tx1"/>
                </a:solidFill>
                <a:latin typeface="メイリオ" panose="020B0604030504040204" pitchFamily="50" charset="-128"/>
                <a:ea typeface="メイリオ" panose="020B0604030504040204" pitchFamily="50" charset="-128"/>
              </a:rPr>
              <a:t>　・どのような価値が生まれるのか</a:t>
            </a:r>
          </a:p>
          <a:p>
            <a:r>
              <a:rPr lang="ja-JP" altLang="en-US" sz="2000" b="1" dirty="0">
                <a:solidFill>
                  <a:schemeClr val="tx1"/>
                </a:solidFill>
                <a:latin typeface="メイリオ" panose="020B0604030504040204" pitchFamily="50" charset="-128"/>
                <a:ea typeface="メイリオ" panose="020B0604030504040204" pitchFamily="50" charset="-128"/>
              </a:rPr>
              <a:t>　・社会の何が変わるのか</a:t>
            </a:r>
          </a:p>
          <a:p>
            <a:r>
              <a:rPr lang="ja-JP" altLang="en-US" sz="2000" b="1" dirty="0">
                <a:solidFill>
                  <a:schemeClr val="tx1"/>
                </a:solidFill>
                <a:latin typeface="メイリオ" panose="020B0604030504040204" pitchFamily="50" charset="-128"/>
                <a:ea typeface="メイリオ" panose="020B0604030504040204" pitchFamily="50" charset="-128"/>
              </a:rPr>
              <a:t>　　誰が恩恵を受けるのか</a:t>
            </a:r>
            <a:endParaRPr lang="en-US" altLang="ja-JP" sz="2000" b="1" dirty="0">
              <a:solidFill>
                <a:schemeClr val="tx1"/>
              </a:solidFill>
              <a:latin typeface="メイリオ" panose="020B0604030504040204" pitchFamily="50" charset="-128"/>
              <a:ea typeface="メイリオ" panose="020B0604030504040204" pitchFamily="50" charset="-128"/>
            </a:endParaRPr>
          </a:p>
          <a:p>
            <a:endParaRPr lang="ja-JP" altLang="en-US" sz="2000" b="1" dirty="0">
              <a:solidFill>
                <a:schemeClr val="tx1"/>
              </a:solidFill>
              <a:latin typeface="メイリオ" panose="020B0604030504040204" pitchFamily="50" charset="-128"/>
              <a:ea typeface="メイリオ" panose="020B0604030504040204" pitchFamily="50" charset="-128"/>
            </a:endParaRPr>
          </a:p>
          <a:p>
            <a:r>
              <a:rPr lang="ja-JP" altLang="en-US" sz="2000" b="1" dirty="0">
                <a:solidFill>
                  <a:schemeClr val="tx1"/>
                </a:solidFill>
                <a:latin typeface="メイリオ" panose="020B0604030504040204" pitchFamily="50" charset="-128"/>
                <a:ea typeface="メイリオ" panose="020B0604030504040204" pitchFamily="50" charset="-128"/>
              </a:rPr>
              <a:t>を委員にわかりやすく伝えてください</a:t>
            </a:r>
            <a:endParaRPr lang="en-US" altLang="ja-JP" sz="2000" b="1" dirty="0">
              <a:solidFill>
                <a:schemeClr val="tx1"/>
              </a:solidFill>
              <a:latin typeface="メイリオ" panose="020B0604030504040204" pitchFamily="50" charset="-128"/>
              <a:ea typeface="メイリオ" panose="020B0604030504040204" pitchFamily="50" charset="-128"/>
            </a:endParaRPr>
          </a:p>
        </p:txBody>
      </p:sp>
      <p:sp>
        <p:nvSpPr>
          <p:cNvPr id="11" name="フローチャート: 代替処理 10"/>
          <p:cNvSpPr/>
          <p:nvPr/>
        </p:nvSpPr>
        <p:spPr>
          <a:xfrm>
            <a:off x="579726" y="7537"/>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スライド番号プレースホルダー 8"/>
          <p:cNvSpPr txBox="1">
            <a:spLocks/>
          </p:cNvSpPr>
          <p:nvPr/>
        </p:nvSpPr>
        <p:spPr>
          <a:xfrm>
            <a:off x="8546089" y="94974"/>
            <a:ext cx="678874"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75"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fld id="{12E0043F-E419-48D0-ADEF-99ED6D6DD94A}" type="slidenum">
              <a:rPr lang="ja-JP" altLang="en-US" sz="2000" b="1" smtClean="0">
                <a:solidFill>
                  <a:schemeClr val="bg1"/>
                </a:solidFill>
                <a:latin typeface="Century Gothic" panose="020B0502020202020204" pitchFamily="34" charset="0"/>
              </a:rPr>
              <a:pPr algn="ctr"/>
              <a:t>1</a:t>
            </a:fld>
            <a:endParaRPr lang="ja-JP" altLang="en-US" sz="2000" b="1" dirty="0">
              <a:solidFill>
                <a:schemeClr val="bg1"/>
              </a:solidFill>
              <a:latin typeface="Century Gothic" panose="020B0502020202020204" pitchFamily="34" charset="0"/>
            </a:endParaRPr>
          </a:p>
        </p:txBody>
      </p:sp>
      <p:sp>
        <p:nvSpPr>
          <p:cNvPr id="14" name="テキスト ボックス 13"/>
          <p:cNvSpPr txBox="1"/>
          <p:nvPr/>
        </p:nvSpPr>
        <p:spPr>
          <a:xfrm>
            <a:off x="680713" y="7537"/>
            <a:ext cx="7992001" cy="540000"/>
          </a:xfrm>
          <a:prstGeom prst="rect">
            <a:avLst/>
          </a:prstGeom>
          <a:noFill/>
        </p:spPr>
        <p:txBody>
          <a:bodyPr wrap="none" lIns="180000" tIns="72000" rIns="180000" bIns="36000" rtlCol="0" anchor="ctr" anchorCtr="0">
            <a:noAutofit/>
          </a:bodyPr>
          <a:lstStyle/>
          <a:p>
            <a:pPr algn="just"/>
            <a:r>
              <a:rPr lang="ja-JP" altLang="en-US" sz="2000" b="1" dirty="0">
                <a:solidFill>
                  <a:schemeClr val="bg1"/>
                </a:solidFill>
                <a:latin typeface="メイリオ" panose="020B0604030504040204" pitchFamily="50" charset="-128"/>
                <a:ea typeface="メイリオ" panose="020B0604030504040204" pitchFamily="50" charset="-128"/>
              </a:rPr>
              <a:t>作成上の注意　　</a:t>
            </a:r>
            <a:r>
              <a:rPr lang="en-US" altLang="ja-JP" b="1" dirty="0">
                <a:solidFill>
                  <a:schemeClr val="bg1"/>
                </a:solidFill>
                <a:latin typeface="メイリオ" panose="020B0604030504040204" pitchFamily="50" charset="-128"/>
                <a:ea typeface="メイリオ" panose="020B0604030504040204" pitchFamily="50" charset="-128"/>
              </a:rPr>
              <a:t>※</a:t>
            </a:r>
            <a:r>
              <a:rPr lang="ja-JP" altLang="en-US" dirty="0">
                <a:solidFill>
                  <a:schemeClr val="bg1"/>
                </a:solidFill>
                <a:latin typeface="メイリオ" panose="020B0604030504040204" pitchFamily="50" charset="-128"/>
                <a:ea typeface="メイリオ" panose="020B0604030504040204" pitchFamily="50" charset="-128"/>
              </a:rPr>
              <a:t>提出する際には、本ページを削除してください</a:t>
            </a:r>
            <a:endParaRPr lang="en-US" altLang="ja-JP" dirty="0">
              <a:solidFill>
                <a:schemeClr val="bg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161454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7" name="フローチャート: 代替処理 6"/>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72000" rIns="180000" bIns="36000" rtlCol="0" anchor="ctr"/>
          <a:lstStyle/>
          <a:p>
            <a:r>
              <a:rPr lang="ja-JP" altLang="en-US" sz="2000" b="1" spc="244"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研究開発課題の推進体制</a:t>
            </a:r>
          </a:p>
        </p:txBody>
      </p:sp>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10</a:t>
            </a:fld>
            <a:endParaRPr kumimoji="1" lang="ja-JP" altLang="en-US" sz="2000" b="1" dirty="0">
              <a:solidFill>
                <a:schemeClr val="bg1"/>
              </a:solidFill>
              <a:latin typeface="Century Gothic" panose="020B0502020202020204" pitchFamily="34" charset="0"/>
            </a:endParaRPr>
          </a:p>
        </p:txBody>
      </p:sp>
      <p:sp>
        <p:nvSpPr>
          <p:cNvPr id="11" name="四角形: 角を丸くする 1">
            <a:extLst>
              <a:ext uri="{FF2B5EF4-FFF2-40B4-BE49-F238E27FC236}">
                <a16:creationId xmlns:a16="http://schemas.microsoft.com/office/drawing/2014/main" id="{5AC5485F-89A2-950D-8237-5CCE78A16163}"/>
              </a:ext>
            </a:extLst>
          </p:cNvPr>
          <p:cNvSpPr/>
          <p:nvPr/>
        </p:nvSpPr>
        <p:spPr>
          <a:xfrm>
            <a:off x="247246" y="566232"/>
            <a:ext cx="9540000" cy="2281476"/>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spAutoFit/>
          </a:bodyPr>
          <a:lstStyle/>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本項目では、申請書の「</a:t>
            </a:r>
            <a:r>
              <a:rPr lang="en-US" altLang="ja-JP" sz="1600" dirty="0">
                <a:solidFill>
                  <a:srgbClr val="FF0000"/>
                </a:solidFill>
                <a:latin typeface="メイリオ" panose="020B0604030504040204" pitchFamily="50" charset="-128"/>
                <a:ea typeface="メイリオ" panose="020B0604030504040204" pitchFamily="50" charset="-128"/>
              </a:rPr>
              <a:t> 7.</a:t>
            </a:r>
            <a:r>
              <a:rPr lang="ja-JP" altLang="en-US" sz="1600" dirty="0">
                <a:solidFill>
                  <a:srgbClr val="FF0000"/>
                </a:solidFill>
                <a:latin typeface="メイリオ" panose="020B0604030504040204" pitchFamily="50" charset="-128"/>
                <a:ea typeface="メイリオ" panose="020B0604030504040204" pitchFamily="50" charset="-128"/>
              </a:rPr>
              <a:t>事業構想（</a:t>
            </a:r>
            <a:r>
              <a:rPr lang="en-US" altLang="ja-JP" sz="1600" dirty="0">
                <a:solidFill>
                  <a:srgbClr val="FF0000"/>
                </a:solidFill>
                <a:latin typeface="メイリオ" panose="020B0604030504040204" pitchFamily="50" charset="-128"/>
                <a:ea typeface="メイリオ" panose="020B0604030504040204" pitchFamily="50" charset="-128"/>
              </a:rPr>
              <a:t>6</a:t>
            </a:r>
            <a:r>
              <a:rPr lang="ja-JP" altLang="en-US" sz="1600" dirty="0">
                <a:solidFill>
                  <a:srgbClr val="FF0000"/>
                </a:solidFill>
                <a:latin typeface="メイリオ" panose="020B0604030504040204" pitchFamily="50" charset="-128"/>
                <a:ea typeface="メイリオ" panose="020B0604030504040204" pitchFamily="50" charset="-128"/>
              </a:rPr>
              <a:t>）研究開発課題を推進する体制」に記載した内容を踏まえ、資料を作成してください。</a:t>
            </a:r>
            <a:endParaRPr lang="en-US" altLang="ja-JP" sz="1600" dirty="0">
              <a:solidFill>
                <a:srgbClr val="FF0000"/>
              </a:solidFill>
              <a:latin typeface="メイリオ" panose="020B0604030504040204" pitchFamily="50" charset="-128"/>
              <a:ea typeface="メイリオ" panose="020B0604030504040204" pitchFamily="50" charset="-128"/>
            </a:endParaRP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目標達成に向けて研究開発課題を推進していく体制を記載してください。</a:t>
            </a:r>
            <a:endParaRPr lang="en-US" altLang="ja-JP" sz="1600" dirty="0">
              <a:solidFill>
                <a:srgbClr val="FF0000"/>
              </a:solidFill>
              <a:latin typeface="メイリオ" panose="020B0604030504040204" pitchFamily="50" charset="-128"/>
              <a:ea typeface="メイリオ" panose="020B0604030504040204" pitchFamily="50" charset="-128"/>
            </a:endParaRP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ステップ</a:t>
            </a:r>
            <a:r>
              <a:rPr lang="en-US" altLang="ja-JP" sz="1600" dirty="0">
                <a:solidFill>
                  <a:srgbClr val="FF0000"/>
                </a:solidFill>
                <a:latin typeface="メイリオ" panose="020B0604030504040204" pitchFamily="50" charset="-128"/>
                <a:ea typeface="メイリオ" panose="020B0604030504040204" pitchFamily="50" charset="-128"/>
              </a:rPr>
              <a:t>1</a:t>
            </a:r>
            <a:r>
              <a:rPr lang="ja-JP" altLang="en-US" sz="1600" dirty="0">
                <a:solidFill>
                  <a:srgbClr val="FF0000"/>
                </a:solidFill>
                <a:latin typeface="メイリオ" panose="020B0604030504040204" pitchFamily="50" charset="-128"/>
                <a:ea typeface="メイリオ" panose="020B0604030504040204" pitchFamily="50" charset="-128"/>
              </a:rPr>
              <a:t>の申請においては、アイデアの壁打ち相手、検証のサポートや相談できる相手・協力者（見込みも含む）が存在しているかを評価します。</a:t>
            </a:r>
            <a:endParaRPr lang="en-US" altLang="ja-JP" sz="1600" dirty="0">
              <a:solidFill>
                <a:srgbClr val="FF0000"/>
              </a:solidFill>
              <a:latin typeface="メイリオ" panose="020B0604030504040204" pitchFamily="50" charset="-128"/>
              <a:ea typeface="メイリオ" panose="020B0604030504040204" pitchFamily="50" charset="-128"/>
            </a:endParaRP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ステップ</a:t>
            </a:r>
            <a:r>
              <a:rPr lang="en-US" altLang="ja-JP" sz="1600" dirty="0">
                <a:solidFill>
                  <a:srgbClr val="FF0000"/>
                </a:solidFill>
                <a:latin typeface="メイリオ" panose="020B0604030504040204" pitchFamily="50" charset="-128"/>
                <a:ea typeface="メイリオ" panose="020B0604030504040204" pitchFamily="50" charset="-128"/>
              </a:rPr>
              <a:t>2</a:t>
            </a:r>
            <a:r>
              <a:rPr lang="ja-JP" altLang="en-US" sz="1600" dirty="0">
                <a:solidFill>
                  <a:srgbClr val="FF0000"/>
                </a:solidFill>
                <a:latin typeface="メイリオ" panose="020B0604030504040204" pitchFamily="50" charset="-128"/>
                <a:ea typeface="メイリオ" panose="020B0604030504040204" pitchFamily="50" charset="-128"/>
              </a:rPr>
              <a:t>の申請においては、申請時点での起業に向けた経営人材確保の状況等についても評価します。起業家候補人材等、起業に向けて必要な人材が不足している場合は、どのようにそれらの人材を獲得していくのかも含めて説明してください。</a:t>
            </a:r>
          </a:p>
        </p:txBody>
      </p:sp>
    </p:spTree>
    <p:extLst>
      <p:ext uri="{BB962C8B-B14F-4D97-AF65-F5344CB8AC3E}">
        <p14:creationId xmlns:p14="http://schemas.microsoft.com/office/powerpoint/2010/main" val="6183934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7" name="フローチャート: 代替処理 6"/>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72000" rIns="180000" bIns="36000" rtlCol="0" anchor="ctr"/>
          <a:lstStyle/>
          <a:p>
            <a:r>
              <a:rPr lang="ja-JP" altLang="en-US" sz="2000" b="1" dirty="0">
                <a:latin typeface="メイリオ" panose="020B0604030504040204" pitchFamily="50" charset="-128"/>
                <a:ea typeface="メイリオ" panose="020B0604030504040204" pitchFamily="50" charset="-128"/>
              </a:rPr>
              <a:t>スタートアップ設立に向けた計画</a:t>
            </a:r>
          </a:p>
        </p:txBody>
      </p:sp>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11</a:t>
            </a:fld>
            <a:endParaRPr kumimoji="1" lang="ja-JP" altLang="en-US" sz="2000" b="1" dirty="0">
              <a:solidFill>
                <a:schemeClr val="bg1"/>
              </a:solidFill>
              <a:latin typeface="Century Gothic" panose="020B0502020202020204" pitchFamily="34" charset="0"/>
            </a:endParaRPr>
          </a:p>
        </p:txBody>
      </p:sp>
      <p:sp>
        <p:nvSpPr>
          <p:cNvPr id="11" name="四角形: 角を丸くする 1">
            <a:extLst>
              <a:ext uri="{FF2B5EF4-FFF2-40B4-BE49-F238E27FC236}">
                <a16:creationId xmlns:a16="http://schemas.microsoft.com/office/drawing/2014/main" id="{5AC5485F-89A2-950D-8237-5CCE78A16163}"/>
              </a:ext>
            </a:extLst>
          </p:cNvPr>
          <p:cNvSpPr/>
          <p:nvPr/>
        </p:nvSpPr>
        <p:spPr>
          <a:xfrm>
            <a:off x="229537" y="743218"/>
            <a:ext cx="9540000" cy="2281476"/>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spAutoFit/>
          </a:bodyPr>
          <a:lstStyle/>
          <a:p>
            <a:pPr marL="465750" indent="-285750">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本項目では、申請書の「</a:t>
            </a:r>
            <a:r>
              <a:rPr lang="en-US" altLang="ja-JP" sz="1600" dirty="0">
                <a:solidFill>
                  <a:srgbClr val="FF0000"/>
                </a:solidFill>
                <a:latin typeface="メイリオ" panose="020B0604030504040204" pitchFamily="50" charset="-128"/>
                <a:ea typeface="メイリオ" panose="020B0604030504040204" pitchFamily="50" charset="-128"/>
              </a:rPr>
              <a:t>8.</a:t>
            </a:r>
            <a:r>
              <a:rPr lang="ja-JP" altLang="en-US" sz="1600" dirty="0">
                <a:solidFill>
                  <a:srgbClr val="FF0000"/>
                </a:solidFill>
                <a:latin typeface="メイリオ" panose="020B0604030504040204" pitchFamily="50" charset="-128"/>
                <a:ea typeface="メイリオ" panose="020B0604030504040204" pitchFamily="50" charset="-128"/>
              </a:rPr>
              <a:t>スタートアップ設立に向けた計画」に記載した内容を踏まえ、起業までのスケジュールおよび実施内容（技術・研究開発面に加え、事業化面を含む）を記載してください。</a:t>
            </a:r>
            <a:endParaRPr lang="en-US" altLang="ja-JP" sz="1600" dirty="0">
              <a:solidFill>
                <a:srgbClr val="FF0000"/>
              </a:solidFill>
              <a:latin typeface="メイリオ" panose="020B0604030504040204" pitchFamily="50" charset="-128"/>
              <a:ea typeface="メイリオ" panose="020B0604030504040204" pitchFamily="50" charset="-128"/>
            </a:endParaRPr>
          </a:p>
          <a:p>
            <a:pPr marL="465750" indent="-285750">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今回申請した研究開発課題から創出される事業に関して、起業に至る道筋やロードマップを示してください。</a:t>
            </a:r>
          </a:p>
          <a:p>
            <a:pPr marL="465750" indent="-285750">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その際、起業時、ステージごとの資金調達額や、上市までのスケジュールも記載してください。</a:t>
            </a:r>
            <a:endParaRPr lang="en-US" altLang="ja-JP" sz="1600" dirty="0">
              <a:solidFill>
                <a:srgbClr val="FF0000"/>
              </a:solidFill>
              <a:latin typeface="メイリオ" panose="020B0604030504040204" pitchFamily="50" charset="-128"/>
              <a:ea typeface="メイリオ" panose="020B0604030504040204" pitchFamily="50" charset="-128"/>
            </a:endParaRPr>
          </a:p>
          <a:p>
            <a:pPr marL="465750" indent="-285750">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ステップ</a:t>
            </a:r>
            <a:r>
              <a:rPr lang="en-US" altLang="ja-JP" sz="1600" dirty="0">
                <a:solidFill>
                  <a:srgbClr val="FF0000"/>
                </a:solidFill>
                <a:latin typeface="メイリオ" panose="020B0604030504040204" pitchFamily="50" charset="-128"/>
                <a:ea typeface="メイリオ" panose="020B0604030504040204" pitchFamily="50" charset="-128"/>
              </a:rPr>
              <a:t>2</a:t>
            </a:r>
            <a:r>
              <a:rPr lang="ja-JP" altLang="en-US" sz="1600" dirty="0">
                <a:solidFill>
                  <a:srgbClr val="FF0000"/>
                </a:solidFill>
                <a:latin typeface="メイリオ" panose="020B0604030504040204" pitchFamily="50" charset="-128"/>
                <a:ea typeface="メイリオ" panose="020B0604030504040204" pitchFamily="50" charset="-128"/>
              </a:rPr>
              <a:t>においては、</a:t>
            </a:r>
            <a:r>
              <a:rPr lang="ja-JP" altLang="en-US" sz="1600" u="sng" dirty="0">
                <a:solidFill>
                  <a:srgbClr val="FF0000"/>
                </a:solidFill>
                <a:latin typeface="メイリオ" panose="020B0604030504040204" pitchFamily="50" charset="-128"/>
                <a:ea typeface="メイリオ" panose="020B0604030504040204" pitchFamily="50" charset="-128"/>
              </a:rPr>
              <a:t>事業化推進機関が事業化・資金調達を中心に説明し、</a:t>
            </a:r>
            <a:r>
              <a:rPr lang="ja-JP" altLang="en-US" sz="1600" dirty="0">
                <a:solidFill>
                  <a:srgbClr val="FF0000"/>
                </a:solidFill>
                <a:latin typeface="メイリオ" panose="020B0604030504040204" pitchFamily="50" charset="-128"/>
                <a:ea typeface="メイリオ" panose="020B0604030504040204" pitchFamily="50" charset="-128"/>
              </a:rPr>
              <a:t>研究代表者が技術・研究開発面を補足することを想定しています。</a:t>
            </a:r>
            <a:endParaRPr lang="ja-JP" altLang="en-US" sz="1600"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0838104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7" name="フローチャート: 代替処理 6"/>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72000" rIns="180000" bIns="36000" rtlCol="0" anchor="ctr"/>
          <a:lstStyle/>
          <a:p>
            <a:r>
              <a:rPr lang="ja-JP" altLang="en-US" sz="2000" b="1" dirty="0">
                <a:latin typeface="メイリオ" panose="020B0604030504040204" pitchFamily="50" charset="-128"/>
                <a:ea typeface="メイリオ" panose="020B0604030504040204" pitchFamily="50" charset="-128"/>
              </a:rPr>
              <a:t>研究開発費の資金使途</a:t>
            </a:r>
          </a:p>
        </p:txBody>
      </p:sp>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12</a:t>
            </a:fld>
            <a:endParaRPr kumimoji="1" lang="ja-JP" altLang="en-US" sz="2000" b="1" dirty="0">
              <a:solidFill>
                <a:schemeClr val="bg1"/>
              </a:solidFill>
              <a:latin typeface="Century Gothic" panose="020B0502020202020204" pitchFamily="34" charset="0"/>
            </a:endParaRPr>
          </a:p>
        </p:txBody>
      </p:sp>
      <p:graphicFrame>
        <p:nvGraphicFramePr>
          <p:cNvPr id="2" name="表 1"/>
          <p:cNvGraphicFramePr>
            <a:graphicFrameLocks noGrp="1"/>
          </p:cNvGraphicFramePr>
          <p:nvPr>
            <p:extLst>
              <p:ext uri="{D42A27DB-BD31-4B8C-83A1-F6EECF244321}">
                <p14:modId xmlns:p14="http://schemas.microsoft.com/office/powerpoint/2010/main" val="1009273903"/>
              </p:ext>
            </p:extLst>
          </p:nvPr>
        </p:nvGraphicFramePr>
        <p:xfrm>
          <a:off x="687394" y="1046772"/>
          <a:ext cx="8531213" cy="5409684"/>
        </p:xfrm>
        <a:graphic>
          <a:graphicData uri="http://schemas.openxmlformats.org/drawingml/2006/table">
            <a:tbl>
              <a:tblPr>
                <a:tableStyleId>{5C22544A-7EE6-4342-B048-85BDC9FD1C3A}</a:tableStyleId>
              </a:tblPr>
              <a:tblGrid>
                <a:gridCol w="1263188">
                  <a:extLst>
                    <a:ext uri="{9D8B030D-6E8A-4147-A177-3AD203B41FA5}">
                      <a16:colId xmlns:a16="http://schemas.microsoft.com/office/drawing/2014/main" val="20000"/>
                    </a:ext>
                  </a:extLst>
                </a:gridCol>
                <a:gridCol w="1868025">
                  <a:extLst>
                    <a:ext uri="{9D8B030D-6E8A-4147-A177-3AD203B41FA5}">
                      <a16:colId xmlns:a16="http://schemas.microsoft.com/office/drawing/2014/main" val="20001"/>
                    </a:ext>
                  </a:extLst>
                </a:gridCol>
                <a:gridCol w="5400000">
                  <a:extLst>
                    <a:ext uri="{9D8B030D-6E8A-4147-A177-3AD203B41FA5}">
                      <a16:colId xmlns:a16="http://schemas.microsoft.com/office/drawing/2014/main" val="20002"/>
                    </a:ext>
                  </a:extLst>
                </a:gridCol>
              </a:tblGrid>
              <a:tr h="270040">
                <a:tc>
                  <a:txBody>
                    <a:bodyPr/>
                    <a:lstStyle/>
                    <a:p>
                      <a:pPr algn="ctr" fontAlgn="ctr"/>
                      <a:r>
                        <a:rPr lang="ja-JP" altLang="en-US" sz="1200" u="none" strike="noStrike" dirty="0">
                          <a:solidFill>
                            <a:schemeClr val="bg1"/>
                          </a:solidFill>
                          <a:effectLst/>
                          <a:latin typeface="メイリオ" panose="020B0604030504040204" pitchFamily="50" charset="-128"/>
                          <a:ea typeface="メイリオ" panose="020B0604030504040204" pitchFamily="50" charset="-128"/>
                        </a:rPr>
                        <a:t>　費目</a:t>
                      </a: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B w="28575"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ctr" fontAlgn="ctr"/>
                      <a:r>
                        <a:rPr lang="zh-TW" altLang="en-US" sz="1100" u="none" strike="noStrike" dirty="0">
                          <a:solidFill>
                            <a:schemeClr val="bg1"/>
                          </a:solidFill>
                          <a:effectLst/>
                          <a:latin typeface="メイリオ" panose="020B0604030504040204" pitchFamily="50" charset="-128"/>
                          <a:ea typeface="メイリオ" panose="020B0604030504040204" pitchFamily="50" charset="-128"/>
                        </a:rPr>
                        <a:t>予算希望額</a:t>
                      </a:r>
                      <a:r>
                        <a:rPr lang="ja-JP" altLang="en-US" sz="1100" u="none" strike="noStrike" dirty="0">
                          <a:solidFill>
                            <a:schemeClr val="bg1"/>
                          </a:solidFill>
                          <a:effectLst/>
                          <a:latin typeface="メイリオ" panose="020B0604030504040204" pitchFamily="50" charset="-128"/>
                          <a:ea typeface="メイリオ" panose="020B0604030504040204" pitchFamily="50" charset="-128"/>
                        </a:rPr>
                        <a:t>（単位：千円）</a:t>
                      </a:r>
                      <a:endParaRPr lang="zh-TW" altLang="en-US" sz="11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B w="28575"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ctr" fontAlgn="ctr"/>
                      <a:r>
                        <a:rPr lang="ja-JP" altLang="en-US" sz="1200" u="none" strike="noStrike" dirty="0">
                          <a:solidFill>
                            <a:schemeClr val="bg1"/>
                          </a:solidFill>
                          <a:effectLst/>
                          <a:latin typeface="メイリオ" panose="020B0604030504040204" pitchFamily="50" charset="-128"/>
                          <a:ea typeface="メイリオ" panose="020B0604030504040204" pitchFamily="50" charset="-128"/>
                        </a:rPr>
                        <a:t>主な使途</a:t>
                      </a: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B w="28575" cap="flat" cmpd="sng" algn="ctr">
                      <a:solidFill>
                        <a:schemeClr val="bg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302332">
                <a:tc rowSpan="4">
                  <a:txBody>
                    <a:bodyPr/>
                    <a:lstStyle/>
                    <a:p>
                      <a:pPr algn="l" fontAlgn="ctr"/>
                      <a:r>
                        <a:rPr lang="ja-JP" altLang="en-US" sz="1200" u="none" strike="noStrike" dirty="0">
                          <a:solidFill>
                            <a:schemeClr val="bg1"/>
                          </a:solidFill>
                          <a:effectLst/>
                          <a:latin typeface="メイリオ" panose="020B0604030504040204" pitchFamily="50" charset="-128"/>
                          <a:ea typeface="メイリオ" panose="020B0604030504040204" pitchFamily="50" charset="-128"/>
                        </a:rPr>
                        <a:t>①物品費</a:t>
                      </a: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T w="28575"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T w="28575" cap="flat" cmpd="sng" algn="ctr">
                      <a:solidFill>
                        <a:schemeClr val="bg1"/>
                      </a:solidFill>
                      <a:prstDash val="solid"/>
                      <a:round/>
                      <a:headEnd type="none" w="med" len="med"/>
                      <a:tailEnd type="none" w="med" len="med"/>
                    </a:lnT>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T w="28575" cap="flat" cmpd="sng" algn="ctr">
                      <a:solidFill>
                        <a:schemeClr val="bg1"/>
                      </a:solidFill>
                      <a:prstDash val="solid"/>
                      <a:round/>
                      <a:headEnd type="none" w="med" len="med"/>
                      <a:tailEnd type="none" w="med" len="med"/>
                    </a:lnT>
                    <a:solidFill>
                      <a:srgbClr val="EAEFF7"/>
                    </a:solidFill>
                  </a:tcPr>
                </a:tc>
                <a:extLst>
                  <a:ext uri="{0D108BD9-81ED-4DB2-BD59-A6C34878D82A}">
                    <a16:rowId xmlns:a16="http://schemas.microsoft.com/office/drawing/2014/main" val="10001"/>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val="2965423158"/>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val="10002"/>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B w="19050" cap="flat" cmpd="sng" algn="ctr">
                      <a:solidFill>
                        <a:schemeClr val="bg1"/>
                      </a:solidFill>
                      <a:prstDash val="solid"/>
                      <a:round/>
                      <a:headEnd type="none" w="med" len="med"/>
                      <a:tailEnd type="none" w="med" len="med"/>
                    </a:lnB>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B w="19050" cap="flat" cmpd="sng" algn="ctr">
                      <a:solidFill>
                        <a:schemeClr val="bg1"/>
                      </a:solidFill>
                      <a:prstDash val="solid"/>
                      <a:round/>
                      <a:headEnd type="none" w="med" len="med"/>
                      <a:tailEnd type="none" w="med" len="med"/>
                    </a:lnB>
                    <a:solidFill>
                      <a:srgbClr val="EAEFF7"/>
                    </a:solidFill>
                  </a:tcPr>
                </a:tc>
                <a:extLst>
                  <a:ext uri="{0D108BD9-81ED-4DB2-BD59-A6C34878D82A}">
                    <a16:rowId xmlns:a16="http://schemas.microsoft.com/office/drawing/2014/main" val="10003"/>
                  </a:ext>
                </a:extLst>
              </a:tr>
              <a:tr h="302332">
                <a:tc rowSpan="4">
                  <a:txBody>
                    <a:bodyPr/>
                    <a:lstStyle/>
                    <a:p>
                      <a:pPr algn="l" fontAlgn="ctr"/>
                      <a:r>
                        <a:rPr lang="ja-JP" altLang="en-US" sz="1200" u="none" strike="noStrike" dirty="0">
                          <a:solidFill>
                            <a:schemeClr val="bg1"/>
                          </a:solidFill>
                          <a:effectLst/>
                          <a:latin typeface="メイリオ" panose="020B0604030504040204" pitchFamily="50" charset="-128"/>
                          <a:ea typeface="メイリオ" panose="020B0604030504040204" pitchFamily="50" charset="-128"/>
                        </a:rPr>
                        <a:t>②旅費</a:t>
                      </a: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T w="19050" cap="flat" cmpd="sng" algn="ctr">
                      <a:solidFill>
                        <a:schemeClr val="bg1"/>
                      </a:solidFill>
                      <a:prstDash val="solid"/>
                      <a:round/>
                      <a:headEnd type="none" w="med" len="med"/>
                      <a:tailEnd type="none" w="med" len="med"/>
                    </a:lnT>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solidFill>
                      <a:srgbClr val="EAEFF7"/>
                    </a:solidFill>
                  </a:tcPr>
                </a:tc>
                <a:extLst>
                  <a:ext uri="{0D108BD9-81ED-4DB2-BD59-A6C34878D82A}">
                    <a16:rowId xmlns:a16="http://schemas.microsoft.com/office/drawing/2014/main" val="10004"/>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val="3068319978"/>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val="10005"/>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B w="19050" cap="flat" cmpd="sng" algn="ctr">
                      <a:solidFill>
                        <a:schemeClr val="bg1"/>
                      </a:solidFill>
                      <a:prstDash val="solid"/>
                      <a:round/>
                      <a:headEnd type="none" w="med" len="med"/>
                      <a:tailEnd type="none" w="med" len="med"/>
                    </a:lnB>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B w="19050" cap="flat" cmpd="sng" algn="ctr">
                      <a:solidFill>
                        <a:schemeClr val="bg1"/>
                      </a:solidFill>
                      <a:prstDash val="solid"/>
                      <a:round/>
                      <a:headEnd type="none" w="med" len="med"/>
                      <a:tailEnd type="none" w="med" len="med"/>
                    </a:lnB>
                    <a:solidFill>
                      <a:srgbClr val="EAEFF7"/>
                    </a:solidFill>
                  </a:tcPr>
                </a:tc>
                <a:extLst>
                  <a:ext uri="{0D108BD9-81ED-4DB2-BD59-A6C34878D82A}">
                    <a16:rowId xmlns:a16="http://schemas.microsoft.com/office/drawing/2014/main" val="10006"/>
                  </a:ext>
                </a:extLst>
              </a:tr>
              <a:tr h="302332">
                <a:tc rowSpan="4">
                  <a:txBody>
                    <a:bodyPr/>
                    <a:lstStyle/>
                    <a:p>
                      <a:pPr algn="l" fontAlgn="ctr"/>
                      <a:r>
                        <a:rPr lang="ja-JP" altLang="en-US" sz="1200" u="none" strike="noStrike" dirty="0">
                          <a:solidFill>
                            <a:schemeClr val="bg1"/>
                          </a:solidFill>
                          <a:effectLst/>
                          <a:latin typeface="メイリオ" panose="020B0604030504040204" pitchFamily="50" charset="-128"/>
                          <a:ea typeface="メイリオ" panose="020B0604030504040204" pitchFamily="50" charset="-128"/>
                        </a:rPr>
                        <a:t>③人件費・謝金</a:t>
                      </a: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T w="19050" cap="flat" cmpd="sng" algn="ctr">
                      <a:solidFill>
                        <a:schemeClr val="bg1"/>
                      </a:solidFill>
                      <a:prstDash val="solid"/>
                      <a:round/>
                      <a:headEnd type="none" w="med" len="med"/>
                      <a:tailEnd type="none" w="med" len="med"/>
                    </a:lnT>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solidFill>
                      <a:srgbClr val="EAEFF7"/>
                    </a:solidFill>
                  </a:tcPr>
                </a:tc>
                <a:extLst>
                  <a:ext uri="{0D108BD9-81ED-4DB2-BD59-A6C34878D82A}">
                    <a16:rowId xmlns:a16="http://schemas.microsoft.com/office/drawing/2014/main" val="10007"/>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val="4287103666"/>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val="10008"/>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B w="19050" cap="flat" cmpd="sng" algn="ctr">
                      <a:solidFill>
                        <a:schemeClr val="bg1"/>
                      </a:solidFill>
                      <a:prstDash val="solid"/>
                      <a:round/>
                      <a:headEnd type="none" w="med" len="med"/>
                      <a:tailEnd type="none" w="med" len="med"/>
                    </a:lnB>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B w="19050" cap="flat" cmpd="sng" algn="ctr">
                      <a:solidFill>
                        <a:schemeClr val="bg1"/>
                      </a:solidFill>
                      <a:prstDash val="solid"/>
                      <a:round/>
                      <a:headEnd type="none" w="med" len="med"/>
                      <a:tailEnd type="none" w="med" len="med"/>
                    </a:lnB>
                    <a:solidFill>
                      <a:srgbClr val="EAEFF7"/>
                    </a:solidFill>
                  </a:tcPr>
                </a:tc>
                <a:extLst>
                  <a:ext uri="{0D108BD9-81ED-4DB2-BD59-A6C34878D82A}">
                    <a16:rowId xmlns:a16="http://schemas.microsoft.com/office/drawing/2014/main" val="10009"/>
                  </a:ext>
                </a:extLst>
              </a:tr>
              <a:tr h="302332">
                <a:tc rowSpan="4">
                  <a:txBody>
                    <a:bodyPr/>
                    <a:lstStyle/>
                    <a:p>
                      <a:pPr algn="l" fontAlgn="ctr"/>
                      <a:r>
                        <a:rPr lang="ja-JP" altLang="en-US" sz="1200" u="none" strike="noStrike" dirty="0">
                          <a:solidFill>
                            <a:schemeClr val="bg1"/>
                          </a:solidFill>
                          <a:effectLst/>
                          <a:latin typeface="メイリオ" panose="020B0604030504040204" pitchFamily="50" charset="-128"/>
                          <a:ea typeface="メイリオ" panose="020B0604030504040204" pitchFamily="50" charset="-128"/>
                        </a:rPr>
                        <a:t>④その他</a:t>
                      </a: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T w="19050" cap="flat" cmpd="sng" algn="ctr">
                      <a:solidFill>
                        <a:schemeClr val="bg1"/>
                      </a:solidFill>
                      <a:prstDash val="solid"/>
                      <a:round/>
                      <a:headEnd type="none" w="med" len="med"/>
                      <a:tailEnd type="none" w="med" len="med"/>
                    </a:lnT>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solidFill>
                      <a:srgbClr val="EAEFF7"/>
                    </a:solidFill>
                  </a:tcPr>
                </a:tc>
                <a:extLst>
                  <a:ext uri="{0D108BD9-81ED-4DB2-BD59-A6C34878D82A}">
                    <a16:rowId xmlns:a16="http://schemas.microsoft.com/office/drawing/2014/main" val="10010"/>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val="687006204"/>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val="10011"/>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B w="19050" cap="flat" cmpd="sng" algn="ctr">
                      <a:solidFill>
                        <a:schemeClr val="bg1"/>
                      </a:solidFill>
                      <a:prstDash val="solid"/>
                      <a:round/>
                      <a:headEnd type="none" w="med" len="med"/>
                      <a:tailEnd type="none" w="med" len="med"/>
                    </a:lnB>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B w="19050" cap="flat" cmpd="sng" algn="ctr">
                      <a:solidFill>
                        <a:schemeClr val="bg1"/>
                      </a:solidFill>
                      <a:prstDash val="solid"/>
                      <a:round/>
                      <a:headEnd type="none" w="med" len="med"/>
                      <a:tailEnd type="none" w="med" len="med"/>
                    </a:lnB>
                    <a:solidFill>
                      <a:srgbClr val="EAEFF7"/>
                    </a:solidFill>
                  </a:tcPr>
                </a:tc>
                <a:extLst>
                  <a:ext uri="{0D108BD9-81ED-4DB2-BD59-A6C34878D82A}">
                    <a16:rowId xmlns:a16="http://schemas.microsoft.com/office/drawing/2014/main" val="10012"/>
                  </a:ext>
                </a:extLst>
              </a:tr>
              <a:tr h="302332">
                <a:tc>
                  <a:txBody>
                    <a:bodyPr/>
                    <a:lstStyle/>
                    <a:p>
                      <a:pPr algn="l" fontAlgn="ctr"/>
                      <a:r>
                        <a:rPr lang="ja-JP" altLang="en-US" sz="1200" b="0" i="0" u="none" strike="noStrike" dirty="0">
                          <a:solidFill>
                            <a:schemeClr val="bg1"/>
                          </a:solidFill>
                          <a:effectLst/>
                          <a:latin typeface="メイリオ" panose="020B0604030504040204" pitchFamily="50" charset="-128"/>
                          <a:ea typeface="メイリオ" panose="020B0604030504040204" pitchFamily="50" charset="-128"/>
                        </a:rPr>
                        <a:t>合計</a:t>
                      </a:r>
                    </a:p>
                  </a:txBody>
                  <a:tcPr marL="72000" marR="72000" marT="36000" marB="36000" anchor="ctr">
                    <a:lnT w="19050" cap="flat" cmpd="sng" algn="ctr">
                      <a:solidFill>
                        <a:schemeClr val="bg1"/>
                      </a:solidFill>
                      <a:prstDash val="solid"/>
                      <a:round/>
                      <a:headEnd type="none" w="med" len="med"/>
                      <a:tailEnd type="none" w="med" len="med"/>
                    </a:lnT>
                    <a:solidFill>
                      <a:schemeClr val="accent5">
                        <a:lumMod val="50000"/>
                      </a:schemeClr>
                    </a:solidFill>
                  </a:tcPr>
                </a:tc>
                <a:tc>
                  <a:txBody>
                    <a:bodyPr/>
                    <a:lstStyle/>
                    <a:p>
                      <a:pPr algn="r" fontAlgn="ctr"/>
                      <a:endParaRPr lang="en-US" altLang="ja-JP" sz="14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solidFill>
                      <a:schemeClr val="accent5">
                        <a:lumMod val="50000"/>
                      </a:schemeClr>
                    </a:solidFill>
                  </a:tcPr>
                </a:tc>
                <a:tc>
                  <a:txBody>
                    <a:bodyPr/>
                    <a:lstStyle/>
                    <a:p>
                      <a:pPr algn="l" fontAlgn="ct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solidFill>
                      <a:schemeClr val="accent5">
                        <a:lumMod val="50000"/>
                      </a:schemeClr>
                    </a:solidFill>
                  </a:tcPr>
                </a:tc>
                <a:extLst>
                  <a:ext uri="{0D108BD9-81ED-4DB2-BD59-A6C34878D82A}">
                    <a16:rowId xmlns:a16="http://schemas.microsoft.com/office/drawing/2014/main" val="10013"/>
                  </a:ext>
                </a:extLst>
              </a:tr>
            </a:tbl>
          </a:graphicData>
        </a:graphic>
      </p:graphicFrame>
      <p:sp>
        <p:nvSpPr>
          <p:cNvPr id="3" name="正方形/長方形 2"/>
          <p:cNvSpPr/>
          <p:nvPr/>
        </p:nvSpPr>
        <p:spPr>
          <a:xfrm>
            <a:off x="550641" y="665565"/>
            <a:ext cx="2000548" cy="386054"/>
          </a:xfrm>
          <a:prstGeom prst="rect">
            <a:avLst/>
          </a:prstGeom>
        </p:spPr>
        <p:txBody>
          <a:bodyPr wrap="none" lIns="0" tIns="72000" rIns="0" bIns="36000">
            <a:spAutoFit/>
          </a:bodyPr>
          <a:lstStyle/>
          <a:p>
            <a:r>
              <a:rPr lang="en-US" altLang="ja-JP" b="1" dirty="0">
                <a:solidFill>
                  <a:srgbClr val="002060"/>
                </a:solidFill>
                <a:latin typeface="メイリオ" panose="020B0604030504040204" pitchFamily="50" charset="-128"/>
                <a:ea typeface="メイリオ" panose="020B0604030504040204" pitchFamily="50" charset="-128"/>
              </a:rPr>
              <a:t>【 </a:t>
            </a:r>
            <a:r>
              <a:rPr lang="ja-JP" altLang="en-US" b="1" dirty="0">
                <a:solidFill>
                  <a:srgbClr val="002060"/>
                </a:solidFill>
                <a:latin typeface="メイリオ" panose="020B0604030504040204" pitchFamily="50" charset="-128"/>
                <a:ea typeface="メイリオ" panose="020B0604030504040204" pitchFamily="50" charset="-128"/>
              </a:rPr>
              <a:t>１年度目予算 </a:t>
            </a:r>
            <a:r>
              <a:rPr lang="en-US" altLang="ja-JP" b="1" dirty="0">
                <a:solidFill>
                  <a:srgbClr val="002060"/>
                </a:solidFill>
                <a:latin typeface="メイリオ" panose="020B0604030504040204" pitchFamily="50" charset="-128"/>
                <a:ea typeface="メイリオ" panose="020B0604030504040204" pitchFamily="50" charset="-128"/>
              </a:rPr>
              <a:t>】</a:t>
            </a:r>
            <a:endParaRPr lang="ja-JP" altLang="en-US" b="1" dirty="0">
              <a:solidFill>
                <a:srgbClr val="002060"/>
              </a:solidFill>
            </a:endParaRPr>
          </a:p>
        </p:txBody>
      </p:sp>
      <p:sp>
        <p:nvSpPr>
          <p:cNvPr id="5" name="四角形: 角を丸くする 1">
            <a:extLst>
              <a:ext uri="{FF2B5EF4-FFF2-40B4-BE49-F238E27FC236}">
                <a16:creationId xmlns:a16="http://schemas.microsoft.com/office/drawing/2014/main" id="{2C961A6E-67E4-2DF4-922A-33F2DE697F1B}"/>
              </a:ext>
            </a:extLst>
          </p:cNvPr>
          <p:cNvSpPr/>
          <p:nvPr/>
        </p:nvSpPr>
        <p:spPr>
          <a:xfrm>
            <a:off x="183000" y="2687633"/>
            <a:ext cx="9533495" cy="937901"/>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square" lIns="108000" tIns="72000" rIns="108000" bIns="36000" rtlCol="0" anchor="t">
            <a:spAutoFit/>
          </a:bodyPr>
          <a:lstStyle/>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様式</a:t>
            </a:r>
            <a:r>
              <a:rPr lang="en-US" altLang="ja-JP" sz="1600" dirty="0">
                <a:solidFill>
                  <a:srgbClr val="FF0000"/>
                </a:solidFill>
                <a:latin typeface="メイリオ" panose="020B0604030504040204" pitchFamily="50" charset="-128"/>
                <a:ea typeface="メイリオ" panose="020B0604030504040204" pitchFamily="50" charset="-128"/>
              </a:rPr>
              <a:t>3</a:t>
            </a:r>
            <a:r>
              <a:rPr lang="ja-JP" altLang="en-US" sz="1600" dirty="0">
                <a:solidFill>
                  <a:srgbClr val="FF0000"/>
                </a:solidFill>
                <a:latin typeface="メイリオ" panose="020B0604030504040204" pitchFamily="50" charset="-128"/>
                <a:ea typeface="メイリオ" panose="020B0604030504040204" pitchFamily="50" charset="-128"/>
              </a:rPr>
              <a:t> 課題予算案に記載した研究開発費の主な資金使途を年度別・費目別に記載してください。</a:t>
            </a: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行が不足する場合は追加して作成してください。</a:t>
            </a: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不要な年度のスライドは削除してください。</a:t>
            </a:r>
          </a:p>
        </p:txBody>
      </p:sp>
    </p:spTree>
    <p:extLst>
      <p:ext uri="{BB962C8B-B14F-4D97-AF65-F5344CB8AC3E}">
        <p14:creationId xmlns:p14="http://schemas.microsoft.com/office/powerpoint/2010/main" val="7480279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7" name="フローチャート: 代替処理 6"/>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72000" rIns="180000" bIns="36000" rtlCol="0" anchor="ctr"/>
          <a:lstStyle/>
          <a:p>
            <a:r>
              <a:rPr lang="ja-JP" altLang="en-US" sz="2000" b="1" dirty="0">
                <a:latin typeface="メイリオ" panose="020B0604030504040204" pitchFamily="50" charset="-128"/>
                <a:ea typeface="メイリオ" panose="020B0604030504040204" pitchFamily="50" charset="-128"/>
              </a:rPr>
              <a:t>研究開発費の資金使途</a:t>
            </a:r>
          </a:p>
        </p:txBody>
      </p:sp>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13</a:t>
            </a:fld>
            <a:endParaRPr kumimoji="1" lang="ja-JP" altLang="en-US" sz="2000" b="1" dirty="0">
              <a:solidFill>
                <a:schemeClr val="bg1"/>
              </a:solidFill>
              <a:latin typeface="Century Gothic" panose="020B0502020202020204" pitchFamily="34" charset="0"/>
            </a:endParaRPr>
          </a:p>
        </p:txBody>
      </p:sp>
      <p:graphicFrame>
        <p:nvGraphicFramePr>
          <p:cNvPr id="2" name="表 1"/>
          <p:cNvGraphicFramePr>
            <a:graphicFrameLocks noGrp="1"/>
          </p:cNvGraphicFramePr>
          <p:nvPr>
            <p:extLst>
              <p:ext uri="{D42A27DB-BD31-4B8C-83A1-F6EECF244321}">
                <p14:modId xmlns:p14="http://schemas.microsoft.com/office/powerpoint/2010/main" val="1009273903"/>
              </p:ext>
            </p:extLst>
          </p:nvPr>
        </p:nvGraphicFramePr>
        <p:xfrm>
          <a:off x="687394" y="1046772"/>
          <a:ext cx="8531213" cy="5409684"/>
        </p:xfrm>
        <a:graphic>
          <a:graphicData uri="http://schemas.openxmlformats.org/drawingml/2006/table">
            <a:tbl>
              <a:tblPr>
                <a:tableStyleId>{5C22544A-7EE6-4342-B048-85BDC9FD1C3A}</a:tableStyleId>
              </a:tblPr>
              <a:tblGrid>
                <a:gridCol w="1263188">
                  <a:extLst>
                    <a:ext uri="{9D8B030D-6E8A-4147-A177-3AD203B41FA5}">
                      <a16:colId xmlns:a16="http://schemas.microsoft.com/office/drawing/2014/main" val="20000"/>
                    </a:ext>
                  </a:extLst>
                </a:gridCol>
                <a:gridCol w="1868025">
                  <a:extLst>
                    <a:ext uri="{9D8B030D-6E8A-4147-A177-3AD203B41FA5}">
                      <a16:colId xmlns:a16="http://schemas.microsoft.com/office/drawing/2014/main" val="20001"/>
                    </a:ext>
                  </a:extLst>
                </a:gridCol>
                <a:gridCol w="5400000">
                  <a:extLst>
                    <a:ext uri="{9D8B030D-6E8A-4147-A177-3AD203B41FA5}">
                      <a16:colId xmlns:a16="http://schemas.microsoft.com/office/drawing/2014/main" val="20002"/>
                    </a:ext>
                  </a:extLst>
                </a:gridCol>
              </a:tblGrid>
              <a:tr h="270040">
                <a:tc>
                  <a:txBody>
                    <a:bodyPr/>
                    <a:lstStyle/>
                    <a:p>
                      <a:pPr algn="ctr" fontAlgn="ctr"/>
                      <a:r>
                        <a:rPr lang="ja-JP" altLang="en-US" sz="1200" u="none" strike="noStrike" dirty="0">
                          <a:solidFill>
                            <a:schemeClr val="bg1"/>
                          </a:solidFill>
                          <a:effectLst/>
                          <a:latin typeface="メイリオ" panose="020B0604030504040204" pitchFamily="50" charset="-128"/>
                          <a:ea typeface="メイリオ" panose="020B0604030504040204" pitchFamily="50" charset="-128"/>
                        </a:rPr>
                        <a:t>　費目</a:t>
                      </a: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B w="28575"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ctr" fontAlgn="ctr"/>
                      <a:r>
                        <a:rPr lang="zh-TW" altLang="en-US" sz="1100" u="none" strike="noStrike" dirty="0">
                          <a:solidFill>
                            <a:schemeClr val="bg1"/>
                          </a:solidFill>
                          <a:effectLst/>
                          <a:latin typeface="メイリオ" panose="020B0604030504040204" pitchFamily="50" charset="-128"/>
                          <a:ea typeface="メイリオ" panose="020B0604030504040204" pitchFamily="50" charset="-128"/>
                        </a:rPr>
                        <a:t>予算希望額</a:t>
                      </a:r>
                      <a:r>
                        <a:rPr lang="ja-JP" altLang="en-US" sz="1100" u="none" strike="noStrike" dirty="0">
                          <a:solidFill>
                            <a:schemeClr val="bg1"/>
                          </a:solidFill>
                          <a:effectLst/>
                          <a:latin typeface="メイリオ" panose="020B0604030504040204" pitchFamily="50" charset="-128"/>
                          <a:ea typeface="メイリオ" panose="020B0604030504040204" pitchFamily="50" charset="-128"/>
                        </a:rPr>
                        <a:t>（単位：千円）</a:t>
                      </a:r>
                      <a:endParaRPr lang="zh-TW" altLang="en-US" sz="11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B w="28575"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ctr" fontAlgn="ctr"/>
                      <a:r>
                        <a:rPr lang="ja-JP" altLang="en-US" sz="1200" u="none" strike="noStrike" dirty="0">
                          <a:solidFill>
                            <a:schemeClr val="bg1"/>
                          </a:solidFill>
                          <a:effectLst/>
                          <a:latin typeface="メイリオ" panose="020B0604030504040204" pitchFamily="50" charset="-128"/>
                          <a:ea typeface="メイリオ" panose="020B0604030504040204" pitchFamily="50" charset="-128"/>
                        </a:rPr>
                        <a:t>主な使途</a:t>
                      </a: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B w="28575" cap="flat" cmpd="sng" algn="ctr">
                      <a:solidFill>
                        <a:schemeClr val="bg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302332">
                <a:tc rowSpan="4">
                  <a:txBody>
                    <a:bodyPr/>
                    <a:lstStyle/>
                    <a:p>
                      <a:pPr algn="l" fontAlgn="ctr"/>
                      <a:r>
                        <a:rPr lang="ja-JP" altLang="en-US" sz="1200" u="none" strike="noStrike" dirty="0">
                          <a:solidFill>
                            <a:schemeClr val="bg1"/>
                          </a:solidFill>
                          <a:effectLst/>
                          <a:latin typeface="メイリオ" panose="020B0604030504040204" pitchFamily="50" charset="-128"/>
                          <a:ea typeface="メイリオ" panose="020B0604030504040204" pitchFamily="50" charset="-128"/>
                        </a:rPr>
                        <a:t>①物品費</a:t>
                      </a: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T w="28575"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T w="28575" cap="flat" cmpd="sng" algn="ctr">
                      <a:solidFill>
                        <a:schemeClr val="bg1"/>
                      </a:solidFill>
                      <a:prstDash val="solid"/>
                      <a:round/>
                      <a:headEnd type="none" w="med" len="med"/>
                      <a:tailEnd type="none" w="med" len="med"/>
                    </a:lnT>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T w="28575" cap="flat" cmpd="sng" algn="ctr">
                      <a:solidFill>
                        <a:schemeClr val="bg1"/>
                      </a:solidFill>
                      <a:prstDash val="solid"/>
                      <a:round/>
                      <a:headEnd type="none" w="med" len="med"/>
                      <a:tailEnd type="none" w="med" len="med"/>
                    </a:lnT>
                    <a:solidFill>
                      <a:srgbClr val="EAEFF7"/>
                    </a:solidFill>
                  </a:tcPr>
                </a:tc>
                <a:extLst>
                  <a:ext uri="{0D108BD9-81ED-4DB2-BD59-A6C34878D82A}">
                    <a16:rowId xmlns:a16="http://schemas.microsoft.com/office/drawing/2014/main" val="10001"/>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val="2965423158"/>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val="10002"/>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B w="19050" cap="flat" cmpd="sng" algn="ctr">
                      <a:solidFill>
                        <a:schemeClr val="bg1"/>
                      </a:solidFill>
                      <a:prstDash val="solid"/>
                      <a:round/>
                      <a:headEnd type="none" w="med" len="med"/>
                      <a:tailEnd type="none" w="med" len="med"/>
                    </a:lnB>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B w="19050" cap="flat" cmpd="sng" algn="ctr">
                      <a:solidFill>
                        <a:schemeClr val="bg1"/>
                      </a:solidFill>
                      <a:prstDash val="solid"/>
                      <a:round/>
                      <a:headEnd type="none" w="med" len="med"/>
                      <a:tailEnd type="none" w="med" len="med"/>
                    </a:lnB>
                    <a:solidFill>
                      <a:srgbClr val="EAEFF7"/>
                    </a:solidFill>
                  </a:tcPr>
                </a:tc>
                <a:extLst>
                  <a:ext uri="{0D108BD9-81ED-4DB2-BD59-A6C34878D82A}">
                    <a16:rowId xmlns:a16="http://schemas.microsoft.com/office/drawing/2014/main" val="10003"/>
                  </a:ext>
                </a:extLst>
              </a:tr>
              <a:tr h="302332">
                <a:tc rowSpan="4">
                  <a:txBody>
                    <a:bodyPr/>
                    <a:lstStyle/>
                    <a:p>
                      <a:pPr algn="l" fontAlgn="ctr"/>
                      <a:r>
                        <a:rPr lang="ja-JP" altLang="en-US" sz="1200" u="none" strike="noStrike" dirty="0">
                          <a:solidFill>
                            <a:schemeClr val="bg1"/>
                          </a:solidFill>
                          <a:effectLst/>
                          <a:latin typeface="メイリオ" panose="020B0604030504040204" pitchFamily="50" charset="-128"/>
                          <a:ea typeface="メイリオ" panose="020B0604030504040204" pitchFamily="50" charset="-128"/>
                        </a:rPr>
                        <a:t>②旅費</a:t>
                      </a: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T w="19050" cap="flat" cmpd="sng" algn="ctr">
                      <a:solidFill>
                        <a:schemeClr val="bg1"/>
                      </a:solidFill>
                      <a:prstDash val="solid"/>
                      <a:round/>
                      <a:headEnd type="none" w="med" len="med"/>
                      <a:tailEnd type="none" w="med" len="med"/>
                    </a:lnT>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solidFill>
                      <a:srgbClr val="EAEFF7"/>
                    </a:solidFill>
                  </a:tcPr>
                </a:tc>
                <a:extLst>
                  <a:ext uri="{0D108BD9-81ED-4DB2-BD59-A6C34878D82A}">
                    <a16:rowId xmlns:a16="http://schemas.microsoft.com/office/drawing/2014/main" val="10004"/>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val="3068319978"/>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val="10005"/>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B w="19050" cap="flat" cmpd="sng" algn="ctr">
                      <a:solidFill>
                        <a:schemeClr val="bg1"/>
                      </a:solidFill>
                      <a:prstDash val="solid"/>
                      <a:round/>
                      <a:headEnd type="none" w="med" len="med"/>
                      <a:tailEnd type="none" w="med" len="med"/>
                    </a:lnB>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B w="19050" cap="flat" cmpd="sng" algn="ctr">
                      <a:solidFill>
                        <a:schemeClr val="bg1"/>
                      </a:solidFill>
                      <a:prstDash val="solid"/>
                      <a:round/>
                      <a:headEnd type="none" w="med" len="med"/>
                      <a:tailEnd type="none" w="med" len="med"/>
                    </a:lnB>
                    <a:solidFill>
                      <a:srgbClr val="EAEFF7"/>
                    </a:solidFill>
                  </a:tcPr>
                </a:tc>
                <a:extLst>
                  <a:ext uri="{0D108BD9-81ED-4DB2-BD59-A6C34878D82A}">
                    <a16:rowId xmlns:a16="http://schemas.microsoft.com/office/drawing/2014/main" val="10006"/>
                  </a:ext>
                </a:extLst>
              </a:tr>
              <a:tr h="302332">
                <a:tc rowSpan="4">
                  <a:txBody>
                    <a:bodyPr/>
                    <a:lstStyle/>
                    <a:p>
                      <a:pPr algn="l" fontAlgn="ctr"/>
                      <a:r>
                        <a:rPr lang="ja-JP" altLang="en-US" sz="1200" u="none" strike="noStrike" dirty="0">
                          <a:solidFill>
                            <a:schemeClr val="bg1"/>
                          </a:solidFill>
                          <a:effectLst/>
                          <a:latin typeface="メイリオ" panose="020B0604030504040204" pitchFamily="50" charset="-128"/>
                          <a:ea typeface="メイリオ" panose="020B0604030504040204" pitchFamily="50" charset="-128"/>
                        </a:rPr>
                        <a:t>③人件費・謝金</a:t>
                      </a: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T w="19050" cap="flat" cmpd="sng" algn="ctr">
                      <a:solidFill>
                        <a:schemeClr val="bg1"/>
                      </a:solidFill>
                      <a:prstDash val="solid"/>
                      <a:round/>
                      <a:headEnd type="none" w="med" len="med"/>
                      <a:tailEnd type="none" w="med" len="med"/>
                    </a:lnT>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solidFill>
                      <a:srgbClr val="EAEFF7"/>
                    </a:solidFill>
                  </a:tcPr>
                </a:tc>
                <a:extLst>
                  <a:ext uri="{0D108BD9-81ED-4DB2-BD59-A6C34878D82A}">
                    <a16:rowId xmlns:a16="http://schemas.microsoft.com/office/drawing/2014/main" val="10007"/>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val="4287103666"/>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val="10008"/>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B w="19050" cap="flat" cmpd="sng" algn="ctr">
                      <a:solidFill>
                        <a:schemeClr val="bg1"/>
                      </a:solidFill>
                      <a:prstDash val="solid"/>
                      <a:round/>
                      <a:headEnd type="none" w="med" len="med"/>
                      <a:tailEnd type="none" w="med" len="med"/>
                    </a:lnB>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B w="19050" cap="flat" cmpd="sng" algn="ctr">
                      <a:solidFill>
                        <a:schemeClr val="bg1"/>
                      </a:solidFill>
                      <a:prstDash val="solid"/>
                      <a:round/>
                      <a:headEnd type="none" w="med" len="med"/>
                      <a:tailEnd type="none" w="med" len="med"/>
                    </a:lnB>
                    <a:solidFill>
                      <a:srgbClr val="EAEFF7"/>
                    </a:solidFill>
                  </a:tcPr>
                </a:tc>
                <a:extLst>
                  <a:ext uri="{0D108BD9-81ED-4DB2-BD59-A6C34878D82A}">
                    <a16:rowId xmlns:a16="http://schemas.microsoft.com/office/drawing/2014/main" val="10009"/>
                  </a:ext>
                </a:extLst>
              </a:tr>
              <a:tr h="302332">
                <a:tc rowSpan="4">
                  <a:txBody>
                    <a:bodyPr/>
                    <a:lstStyle/>
                    <a:p>
                      <a:pPr algn="l" fontAlgn="ctr"/>
                      <a:r>
                        <a:rPr lang="ja-JP" altLang="en-US" sz="1200" u="none" strike="noStrike" dirty="0">
                          <a:solidFill>
                            <a:schemeClr val="bg1"/>
                          </a:solidFill>
                          <a:effectLst/>
                          <a:latin typeface="メイリオ" panose="020B0604030504040204" pitchFamily="50" charset="-128"/>
                          <a:ea typeface="メイリオ" panose="020B0604030504040204" pitchFamily="50" charset="-128"/>
                        </a:rPr>
                        <a:t>④その他</a:t>
                      </a: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T w="19050" cap="flat" cmpd="sng" algn="ctr">
                      <a:solidFill>
                        <a:schemeClr val="bg1"/>
                      </a:solidFill>
                      <a:prstDash val="solid"/>
                      <a:round/>
                      <a:headEnd type="none" w="med" len="med"/>
                      <a:tailEnd type="none" w="med" len="med"/>
                    </a:lnT>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solidFill>
                      <a:srgbClr val="EAEFF7"/>
                    </a:solidFill>
                  </a:tcPr>
                </a:tc>
                <a:extLst>
                  <a:ext uri="{0D108BD9-81ED-4DB2-BD59-A6C34878D82A}">
                    <a16:rowId xmlns:a16="http://schemas.microsoft.com/office/drawing/2014/main" val="10010"/>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val="687006204"/>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val="10011"/>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B w="19050" cap="flat" cmpd="sng" algn="ctr">
                      <a:solidFill>
                        <a:schemeClr val="bg1"/>
                      </a:solidFill>
                      <a:prstDash val="solid"/>
                      <a:round/>
                      <a:headEnd type="none" w="med" len="med"/>
                      <a:tailEnd type="none" w="med" len="med"/>
                    </a:lnB>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B w="19050" cap="flat" cmpd="sng" algn="ctr">
                      <a:solidFill>
                        <a:schemeClr val="bg1"/>
                      </a:solidFill>
                      <a:prstDash val="solid"/>
                      <a:round/>
                      <a:headEnd type="none" w="med" len="med"/>
                      <a:tailEnd type="none" w="med" len="med"/>
                    </a:lnB>
                    <a:solidFill>
                      <a:srgbClr val="EAEFF7"/>
                    </a:solidFill>
                  </a:tcPr>
                </a:tc>
                <a:extLst>
                  <a:ext uri="{0D108BD9-81ED-4DB2-BD59-A6C34878D82A}">
                    <a16:rowId xmlns:a16="http://schemas.microsoft.com/office/drawing/2014/main" val="10012"/>
                  </a:ext>
                </a:extLst>
              </a:tr>
              <a:tr h="302332">
                <a:tc>
                  <a:txBody>
                    <a:bodyPr/>
                    <a:lstStyle/>
                    <a:p>
                      <a:pPr algn="l" fontAlgn="ctr"/>
                      <a:r>
                        <a:rPr lang="ja-JP" altLang="en-US" sz="1200" b="0" i="0" u="none" strike="noStrike" dirty="0">
                          <a:solidFill>
                            <a:schemeClr val="bg1"/>
                          </a:solidFill>
                          <a:effectLst/>
                          <a:latin typeface="メイリオ" panose="020B0604030504040204" pitchFamily="50" charset="-128"/>
                          <a:ea typeface="メイリオ" panose="020B0604030504040204" pitchFamily="50" charset="-128"/>
                        </a:rPr>
                        <a:t>合計</a:t>
                      </a:r>
                    </a:p>
                  </a:txBody>
                  <a:tcPr marL="72000" marR="72000" marT="36000" marB="36000" anchor="ctr">
                    <a:lnT w="19050" cap="flat" cmpd="sng" algn="ctr">
                      <a:solidFill>
                        <a:schemeClr val="bg1"/>
                      </a:solidFill>
                      <a:prstDash val="solid"/>
                      <a:round/>
                      <a:headEnd type="none" w="med" len="med"/>
                      <a:tailEnd type="none" w="med" len="med"/>
                    </a:lnT>
                    <a:solidFill>
                      <a:schemeClr val="accent5">
                        <a:lumMod val="50000"/>
                      </a:schemeClr>
                    </a:solidFill>
                  </a:tcPr>
                </a:tc>
                <a:tc>
                  <a:txBody>
                    <a:bodyPr/>
                    <a:lstStyle/>
                    <a:p>
                      <a:pPr algn="r" fontAlgn="ctr"/>
                      <a:endParaRPr lang="en-US" altLang="ja-JP" sz="14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solidFill>
                      <a:schemeClr val="accent5">
                        <a:lumMod val="50000"/>
                      </a:schemeClr>
                    </a:solidFill>
                  </a:tcPr>
                </a:tc>
                <a:tc>
                  <a:txBody>
                    <a:bodyPr/>
                    <a:lstStyle/>
                    <a:p>
                      <a:pPr algn="l" fontAlgn="ct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solidFill>
                      <a:schemeClr val="accent5">
                        <a:lumMod val="50000"/>
                      </a:schemeClr>
                    </a:solidFill>
                  </a:tcPr>
                </a:tc>
                <a:extLst>
                  <a:ext uri="{0D108BD9-81ED-4DB2-BD59-A6C34878D82A}">
                    <a16:rowId xmlns:a16="http://schemas.microsoft.com/office/drawing/2014/main" val="10013"/>
                  </a:ext>
                </a:extLst>
              </a:tr>
            </a:tbl>
          </a:graphicData>
        </a:graphic>
      </p:graphicFrame>
      <p:sp>
        <p:nvSpPr>
          <p:cNvPr id="3" name="正方形/長方形 2"/>
          <p:cNvSpPr/>
          <p:nvPr/>
        </p:nvSpPr>
        <p:spPr>
          <a:xfrm>
            <a:off x="550641" y="665565"/>
            <a:ext cx="2000548" cy="386054"/>
          </a:xfrm>
          <a:prstGeom prst="rect">
            <a:avLst/>
          </a:prstGeom>
        </p:spPr>
        <p:txBody>
          <a:bodyPr wrap="none" lIns="0" tIns="72000" rIns="0" bIns="36000">
            <a:spAutoFit/>
          </a:bodyPr>
          <a:lstStyle/>
          <a:p>
            <a:r>
              <a:rPr lang="en-US" altLang="ja-JP" b="1" dirty="0">
                <a:solidFill>
                  <a:srgbClr val="002060"/>
                </a:solidFill>
                <a:latin typeface="メイリオ" panose="020B0604030504040204" pitchFamily="50" charset="-128"/>
                <a:ea typeface="メイリオ" panose="020B0604030504040204" pitchFamily="50" charset="-128"/>
              </a:rPr>
              <a:t>【 </a:t>
            </a:r>
            <a:r>
              <a:rPr lang="ja-JP" altLang="en-US" b="1" dirty="0">
                <a:solidFill>
                  <a:srgbClr val="002060"/>
                </a:solidFill>
                <a:latin typeface="メイリオ" panose="020B0604030504040204" pitchFamily="50" charset="-128"/>
                <a:ea typeface="メイリオ" panose="020B0604030504040204" pitchFamily="50" charset="-128"/>
              </a:rPr>
              <a:t>２年度目予算 </a:t>
            </a:r>
            <a:r>
              <a:rPr lang="en-US" altLang="ja-JP" b="1" dirty="0">
                <a:solidFill>
                  <a:srgbClr val="002060"/>
                </a:solidFill>
                <a:latin typeface="メイリオ" panose="020B0604030504040204" pitchFamily="50" charset="-128"/>
                <a:ea typeface="メイリオ" panose="020B0604030504040204" pitchFamily="50" charset="-128"/>
              </a:rPr>
              <a:t>】</a:t>
            </a:r>
            <a:endParaRPr lang="ja-JP" altLang="en-US" b="1" dirty="0">
              <a:solidFill>
                <a:srgbClr val="002060"/>
              </a:solidFill>
            </a:endParaRPr>
          </a:p>
        </p:txBody>
      </p:sp>
      <p:sp>
        <p:nvSpPr>
          <p:cNvPr id="5" name="四角形: 角を丸くする 1">
            <a:extLst>
              <a:ext uri="{FF2B5EF4-FFF2-40B4-BE49-F238E27FC236}">
                <a16:creationId xmlns:a16="http://schemas.microsoft.com/office/drawing/2014/main" id="{2C961A6E-67E4-2DF4-922A-33F2DE697F1B}"/>
              </a:ext>
            </a:extLst>
          </p:cNvPr>
          <p:cNvSpPr/>
          <p:nvPr/>
        </p:nvSpPr>
        <p:spPr>
          <a:xfrm>
            <a:off x="183000" y="2687633"/>
            <a:ext cx="9533495" cy="937901"/>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square" lIns="108000" tIns="72000" rIns="108000" bIns="36000" rtlCol="0" anchor="t">
            <a:spAutoFit/>
          </a:bodyPr>
          <a:lstStyle/>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様式</a:t>
            </a:r>
            <a:r>
              <a:rPr lang="en-US" altLang="ja-JP" sz="1600" dirty="0">
                <a:solidFill>
                  <a:srgbClr val="FF0000"/>
                </a:solidFill>
                <a:latin typeface="メイリオ" panose="020B0604030504040204" pitchFamily="50" charset="-128"/>
                <a:ea typeface="メイリオ" panose="020B0604030504040204" pitchFamily="50" charset="-128"/>
              </a:rPr>
              <a:t>3</a:t>
            </a:r>
            <a:r>
              <a:rPr lang="ja-JP" altLang="en-US" sz="1600" dirty="0">
                <a:solidFill>
                  <a:srgbClr val="FF0000"/>
                </a:solidFill>
                <a:latin typeface="メイリオ" panose="020B0604030504040204" pitchFamily="50" charset="-128"/>
                <a:ea typeface="メイリオ" panose="020B0604030504040204" pitchFamily="50" charset="-128"/>
              </a:rPr>
              <a:t> 課題予算案に記載した研究開発費の主な資金使途を年度別・費目別に記載してください。</a:t>
            </a: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行が不足する場合は追加して作成してください。</a:t>
            </a: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不要な年度のスライドは削除してください。</a:t>
            </a:r>
          </a:p>
        </p:txBody>
      </p:sp>
    </p:spTree>
    <p:extLst>
      <p:ext uri="{BB962C8B-B14F-4D97-AF65-F5344CB8AC3E}">
        <p14:creationId xmlns:p14="http://schemas.microsoft.com/office/powerpoint/2010/main" val="16085499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7" name="フローチャート: 代替処理 6"/>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72000" rIns="180000" bIns="36000" rtlCol="0" anchor="ctr"/>
          <a:lstStyle/>
          <a:p>
            <a:r>
              <a:rPr lang="ja-JP" altLang="en-US" sz="2000" b="1" dirty="0">
                <a:latin typeface="メイリオ" panose="020B0604030504040204" pitchFamily="50" charset="-128"/>
                <a:ea typeface="メイリオ" panose="020B0604030504040204" pitchFamily="50" charset="-128"/>
              </a:rPr>
              <a:t>研究開発費の資金使途</a:t>
            </a:r>
          </a:p>
        </p:txBody>
      </p:sp>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14</a:t>
            </a:fld>
            <a:endParaRPr kumimoji="1" lang="ja-JP" altLang="en-US" sz="2000" b="1" dirty="0">
              <a:solidFill>
                <a:schemeClr val="bg1"/>
              </a:solidFill>
              <a:latin typeface="Century Gothic" panose="020B0502020202020204" pitchFamily="34" charset="0"/>
            </a:endParaRPr>
          </a:p>
        </p:txBody>
      </p:sp>
      <p:graphicFrame>
        <p:nvGraphicFramePr>
          <p:cNvPr id="2" name="表 1"/>
          <p:cNvGraphicFramePr>
            <a:graphicFrameLocks noGrp="1"/>
          </p:cNvGraphicFramePr>
          <p:nvPr>
            <p:extLst>
              <p:ext uri="{D42A27DB-BD31-4B8C-83A1-F6EECF244321}">
                <p14:modId xmlns:p14="http://schemas.microsoft.com/office/powerpoint/2010/main" val="1009273903"/>
              </p:ext>
            </p:extLst>
          </p:nvPr>
        </p:nvGraphicFramePr>
        <p:xfrm>
          <a:off x="687394" y="1046772"/>
          <a:ext cx="8531213" cy="5409684"/>
        </p:xfrm>
        <a:graphic>
          <a:graphicData uri="http://schemas.openxmlformats.org/drawingml/2006/table">
            <a:tbl>
              <a:tblPr>
                <a:tableStyleId>{5C22544A-7EE6-4342-B048-85BDC9FD1C3A}</a:tableStyleId>
              </a:tblPr>
              <a:tblGrid>
                <a:gridCol w="1263188">
                  <a:extLst>
                    <a:ext uri="{9D8B030D-6E8A-4147-A177-3AD203B41FA5}">
                      <a16:colId xmlns:a16="http://schemas.microsoft.com/office/drawing/2014/main" val="20000"/>
                    </a:ext>
                  </a:extLst>
                </a:gridCol>
                <a:gridCol w="1868025">
                  <a:extLst>
                    <a:ext uri="{9D8B030D-6E8A-4147-A177-3AD203B41FA5}">
                      <a16:colId xmlns:a16="http://schemas.microsoft.com/office/drawing/2014/main" val="20001"/>
                    </a:ext>
                  </a:extLst>
                </a:gridCol>
                <a:gridCol w="5400000">
                  <a:extLst>
                    <a:ext uri="{9D8B030D-6E8A-4147-A177-3AD203B41FA5}">
                      <a16:colId xmlns:a16="http://schemas.microsoft.com/office/drawing/2014/main" val="20002"/>
                    </a:ext>
                  </a:extLst>
                </a:gridCol>
              </a:tblGrid>
              <a:tr h="270040">
                <a:tc>
                  <a:txBody>
                    <a:bodyPr/>
                    <a:lstStyle/>
                    <a:p>
                      <a:pPr algn="ctr" fontAlgn="ctr"/>
                      <a:r>
                        <a:rPr lang="ja-JP" altLang="en-US" sz="1200" u="none" strike="noStrike" dirty="0">
                          <a:solidFill>
                            <a:schemeClr val="bg1"/>
                          </a:solidFill>
                          <a:effectLst/>
                          <a:latin typeface="メイリオ" panose="020B0604030504040204" pitchFamily="50" charset="-128"/>
                          <a:ea typeface="メイリオ" panose="020B0604030504040204" pitchFamily="50" charset="-128"/>
                        </a:rPr>
                        <a:t>　費目</a:t>
                      </a: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B w="28575"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ctr" fontAlgn="ctr"/>
                      <a:r>
                        <a:rPr lang="zh-TW" altLang="en-US" sz="1100" u="none" strike="noStrike" dirty="0">
                          <a:solidFill>
                            <a:schemeClr val="bg1"/>
                          </a:solidFill>
                          <a:effectLst/>
                          <a:latin typeface="メイリオ" panose="020B0604030504040204" pitchFamily="50" charset="-128"/>
                          <a:ea typeface="メイリオ" panose="020B0604030504040204" pitchFamily="50" charset="-128"/>
                        </a:rPr>
                        <a:t>予算希望額</a:t>
                      </a:r>
                      <a:r>
                        <a:rPr lang="ja-JP" altLang="en-US" sz="1100" u="none" strike="noStrike" dirty="0">
                          <a:solidFill>
                            <a:schemeClr val="bg1"/>
                          </a:solidFill>
                          <a:effectLst/>
                          <a:latin typeface="メイリオ" panose="020B0604030504040204" pitchFamily="50" charset="-128"/>
                          <a:ea typeface="メイリオ" panose="020B0604030504040204" pitchFamily="50" charset="-128"/>
                        </a:rPr>
                        <a:t>（単位：千円）</a:t>
                      </a:r>
                      <a:endParaRPr lang="zh-TW" altLang="en-US" sz="11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B w="28575"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ctr" fontAlgn="ctr"/>
                      <a:r>
                        <a:rPr lang="ja-JP" altLang="en-US" sz="1200" u="none" strike="noStrike" dirty="0">
                          <a:solidFill>
                            <a:schemeClr val="bg1"/>
                          </a:solidFill>
                          <a:effectLst/>
                          <a:latin typeface="メイリオ" panose="020B0604030504040204" pitchFamily="50" charset="-128"/>
                          <a:ea typeface="メイリオ" panose="020B0604030504040204" pitchFamily="50" charset="-128"/>
                        </a:rPr>
                        <a:t>主な使途</a:t>
                      </a: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B w="28575" cap="flat" cmpd="sng" algn="ctr">
                      <a:solidFill>
                        <a:schemeClr val="bg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302332">
                <a:tc rowSpan="4">
                  <a:txBody>
                    <a:bodyPr/>
                    <a:lstStyle/>
                    <a:p>
                      <a:pPr algn="l" fontAlgn="ctr"/>
                      <a:r>
                        <a:rPr lang="ja-JP" altLang="en-US" sz="1200" u="none" strike="noStrike" dirty="0">
                          <a:solidFill>
                            <a:schemeClr val="bg1"/>
                          </a:solidFill>
                          <a:effectLst/>
                          <a:latin typeface="メイリオ" panose="020B0604030504040204" pitchFamily="50" charset="-128"/>
                          <a:ea typeface="メイリオ" panose="020B0604030504040204" pitchFamily="50" charset="-128"/>
                        </a:rPr>
                        <a:t>①物品費</a:t>
                      </a: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T w="28575"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T w="28575" cap="flat" cmpd="sng" algn="ctr">
                      <a:solidFill>
                        <a:schemeClr val="bg1"/>
                      </a:solidFill>
                      <a:prstDash val="solid"/>
                      <a:round/>
                      <a:headEnd type="none" w="med" len="med"/>
                      <a:tailEnd type="none" w="med" len="med"/>
                    </a:lnT>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T w="28575" cap="flat" cmpd="sng" algn="ctr">
                      <a:solidFill>
                        <a:schemeClr val="bg1"/>
                      </a:solidFill>
                      <a:prstDash val="solid"/>
                      <a:round/>
                      <a:headEnd type="none" w="med" len="med"/>
                      <a:tailEnd type="none" w="med" len="med"/>
                    </a:lnT>
                    <a:solidFill>
                      <a:srgbClr val="EAEFF7"/>
                    </a:solidFill>
                  </a:tcPr>
                </a:tc>
                <a:extLst>
                  <a:ext uri="{0D108BD9-81ED-4DB2-BD59-A6C34878D82A}">
                    <a16:rowId xmlns:a16="http://schemas.microsoft.com/office/drawing/2014/main" val="10001"/>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val="2965423158"/>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val="10002"/>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B w="19050" cap="flat" cmpd="sng" algn="ctr">
                      <a:solidFill>
                        <a:schemeClr val="bg1"/>
                      </a:solidFill>
                      <a:prstDash val="solid"/>
                      <a:round/>
                      <a:headEnd type="none" w="med" len="med"/>
                      <a:tailEnd type="none" w="med" len="med"/>
                    </a:lnB>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B w="19050" cap="flat" cmpd="sng" algn="ctr">
                      <a:solidFill>
                        <a:schemeClr val="bg1"/>
                      </a:solidFill>
                      <a:prstDash val="solid"/>
                      <a:round/>
                      <a:headEnd type="none" w="med" len="med"/>
                      <a:tailEnd type="none" w="med" len="med"/>
                    </a:lnB>
                    <a:solidFill>
                      <a:srgbClr val="EAEFF7"/>
                    </a:solidFill>
                  </a:tcPr>
                </a:tc>
                <a:extLst>
                  <a:ext uri="{0D108BD9-81ED-4DB2-BD59-A6C34878D82A}">
                    <a16:rowId xmlns:a16="http://schemas.microsoft.com/office/drawing/2014/main" val="10003"/>
                  </a:ext>
                </a:extLst>
              </a:tr>
              <a:tr h="302332">
                <a:tc rowSpan="4">
                  <a:txBody>
                    <a:bodyPr/>
                    <a:lstStyle/>
                    <a:p>
                      <a:pPr algn="l" fontAlgn="ctr"/>
                      <a:r>
                        <a:rPr lang="ja-JP" altLang="en-US" sz="1200" u="none" strike="noStrike" dirty="0">
                          <a:solidFill>
                            <a:schemeClr val="bg1"/>
                          </a:solidFill>
                          <a:effectLst/>
                          <a:latin typeface="メイリオ" panose="020B0604030504040204" pitchFamily="50" charset="-128"/>
                          <a:ea typeface="メイリオ" panose="020B0604030504040204" pitchFamily="50" charset="-128"/>
                        </a:rPr>
                        <a:t>②旅費</a:t>
                      </a: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T w="19050" cap="flat" cmpd="sng" algn="ctr">
                      <a:solidFill>
                        <a:schemeClr val="bg1"/>
                      </a:solidFill>
                      <a:prstDash val="solid"/>
                      <a:round/>
                      <a:headEnd type="none" w="med" len="med"/>
                      <a:tailEnd type="none" w="med" len="med"/>
                    </a:lnT>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solidFill>
                      <a:srgbClr val="EAEFF7"/>
                    </a:solidFill>
                  </a:tcPr>
                </a:tc>
                <a:extLst>
                  <a:ext uri="{0D108BD9-81ED-4DB2-BD59-A6C34878D82A}">
                    <a16:rowId xmlns:a16="http://schemas.microsoft.com/office/drawing/2014/main" val="10004"/>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val="3068319978"/>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val="10005"/>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B w="19050" cap="flat" cmpd="sng" algn="ctr">
                      <a:solidFill>
                        <a:schemeClr val="bg1"/>
                      </a:solidFill>
                      <a:prstDash val="solid"/>
                      <a:round/>
                      <a:headEnd type="none" w="med" len="med"/>
                      <a:tailEnd type="none" w="med" len="med"/>
                    </a:lnB>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B w="19050" cap="flat" cmpd="sng" algn="ctr">
                      <a:solidFill>
                        <a:schemeClr val="bg1"/>
                      </a:solidFill>
                      <a:prstDash val="solid"/>
                      <a:round/>
                      <a:headEnd type="none" w="med" len="med"/>
                      <a:tailEnd type="none" w="med" len="med"/>
                    </a:lnB>
                    <a:solidFill>
                      <a:srgbClr val="EAEFF7"/>
                    </a:solidFill>
                  </a:tcPr>
                </a:tc>
                <a:extLst>
                  <a:ext uri="{0D108BD9-81ED-4DB2-BD59-A6C34878D82A}">
                    <a16:rowId xmlns:a16="http://schemas.microsoft.com/office/drawing/2014/main" val="10006"/>
                  </a:ext>
                </a:extLst>
              </a:tr>
              <a:tr h="302332">
                <a:tc rowSpan="4">
                  <a:txBody>
                    <a:bodyPr/>
                    <a:lstStyle/>
                    <a:p>
                      <a:pPr algn="l" fontAlgn="ctr"/>
                      <a:r>
                        <a:rPr lang="ja-JP" altLang="en-US" sz="1200" u="none" strike="noStrike" dirty="0">
                          <a:solidFill>
                            <a:schemeClr val="bg1"/>
                          </a:solidFill>
                          <a:effectLst/>
                          <a:latin typeface="メイリオ" panose="020B0604030504040204" pitchFamily="50" charset="-128"/>
                          <a:ea typeface="メイリオ" panose="020B0604030504040204" pitchFamily="50" charset="-128"/>
                        </a:rPr>
                        <a:t>③人件費・謝金</a:t>
                      </a: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T w="19050" cap="flat" cmpd="sng" algn="ctr">
                      <a:solidFill>
                        <a:schemeClr val="bg1"/>
                      </a:solidFill>
                      <a:prstDash val="solid"/>
                      <a:round/>
                      <a:headEnd type="none" w="med" len="med"/>
                      <a:tailEnd type="none" w="med" len="med"/>
                    </a:lnT>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solidFill>
                      <a:srgbClr val="EAEFF7"/>
                    </a:solidFill>
                  </a:tcPr>
                </a:tc>
                <a:extLst>
                  <a:ext uri="{0D108BD9-81ED-4DB2-BD59-A6C34878D82A}">
                    <a16:rowId xmlns:a16="http://schemas.microsoft.com/office/drawing/2014/main" val="10007"/>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val="4287103666"/>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val="10008"/>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B w="19050" cap="flat" cmpd="sng" algn="ctr">
                      <a:solidFill>
                        <a:schemeClr val="bg1"/>
                      </a:solidFill>
                      <a:prstDash val="solid"/>
                      <a:round/>
                      <a:headEnd type="none" w="med" len="med"/>
                      <a:tailEnd type="none" w="med" len="med"/>
                    </a:lnB>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B w="19050" cap="flat" cmpd="sng" algn="ctr">
                      <a:solidFill>
                        <a:schemeClr val="bg1"/>
                      </a:solidFill>
                      <a:prstDash val="solid"/>
                      <a:round/>
                      <a:headEnd type="none" w="med" len="med"/>
                      <a:tailEnd type="none" w="med" len="med"/>
                    </a:lnB>
                    <a:solidFill>
                      <a:srgbClr val="EAEFF7"/>
                    </a:solidFill>
                  </a:tcPr>
                </a:tc>
                <a:extLst>
                  <a:ext uri="{0D108BD9-81ED-4DB2-BD59-A6C34878D82A}">
                    <a16:rowId xmlns:a16="http://schemas.microsoft.com/office/drawing/2014/main" val="10009"/>
                  </a:ext>
                </a:extLst>
              </a:tr>
              <a:tr h="302332">
                <a:tc rowSpan="4">
                  <a:txBody>
                    <a:bodyPr/>
                    <a:lstStyle/>
                    <a:p>
                      <a:pPr algn="l" fontAlgn="ctr"/>
                      <a:r>
                        <a:rPr lang="ja-JP" altLang="en-US" sz="1200" u="none" strike="noStrike" dirty="0">
                          <a:solidFill>
                            <a:schemeClr val="bg1"/>
                          </a:solidFill>
                          <a:effectLst/>
                          <a:latin typeface="メイリオ" panose="020B0604030504040204" pitchFamily="50" charset="-128"/>
                          <a:ea typeface="メイリオ" panose="020B0604030504040204" pitchFamily="50" charset="-128"/>
                        </a:rPr>
                        <a:t>④その他</a:t>
                      </a: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T w="19050" cap="flat" cmpd="sng" algn="ctr">
                      <a:solidFill>
                        <a:schemeClr val="bg1"/>
                      </a:solidFill>
                      <a:prstDash val="solid"/>
                      <a:round/>
                      <a:headEnd type="none" w="med" len="med"/>
                      <a:tailEnd type="none" w="med" len="med"/>
                    </a:lnT>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solidFill>
                      <a:srgbClr val="EAEFF7"/>
                    </a:solidFill>
                  </a:tcPr>
                </a:tc>
                <a:extLst>
                  <a:ext uri="{0D108BD9-81ED-4DB2-BD59-A6C34878D82A}">
                    <a16:rowId xmlns:a16="http://schemas.microsoft.com/office/drawing/2014/main" val="10010"/>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val="687006204"/>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val="10011"/>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B w="19050" cap="flat" cmpd="sng" algn="ctr">
                      <a:solidFill>
                        <a:schemeClr val="bg1"/>
                      </a:solidFill>
                      <a:prstDash val="solid"/>
                      <a:round/>
                      <a:headEnd type="none" w="med" len="med"/>
                      <a:tailEnd type="none" w="med" len="med"/>
                    </a:lnB>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B w="19050" cap="flat" cmpd="sng" algn="ctr">
                      <a:solidFill>
                        <a:schemeClr val="bg1"/>
                      </a:solidFill>
                      <a:prstDash val="solid"/>
                      <a:round/>
                      <a:headEnd type="none" w="med" len="med"/>
                      <a:tailEnd type="none" w="med" len="med"/>
                    </a:lnB>
                    <a:solidFill>
                      <a:srgbClr val="EAEFF7"/>
                    </a:solidFill>
                  </a:tcPr>
                </a:tc>
                <a:extLst>
                  <a:ext uri="{0D108BD9-81ED-4DB2-BD59-A6C34878D82A}">
                    <a16:rowId xmlns:a16="http://schemas.microsoft.com/office/drawing/2014/main" val="10012"/>
                  </a:ext>
                </a:extLst>
              </a:tr>
              <a:tr h="302332">
                <a:tc>
                  <a:txBody>
                    <a:bodyPr/>
                    <a:lstStyle/>
                    <a:p>
                      <a:pPr algn="l" fontAlgn="ctr"/>
                      <a:r>
                        <a:rPr lang="ja-JP" altLang="en-US" sz="1200" b="0" i="0" u="none" strike="noStrike" dirty="0">
                          <a:solidFill>
                            <a:schemeClr val="bg1"/>
                          </a:solidFill>
                          <a:effectLst/>
                          <a:latin typeface="メイリオ" panose="020B0604030504040204" pitchFamily="50" charset="-128"/>
                          <a:ea typeface="メイリオ" panose="020B0604030504040204" pitchFamily="50" charset="-128"/>
                        </a:rPr>
                        <a:t>合計</a:t>
                      </a:r>
                    </a:p>
                  </a:txBody>
                  <a:tcPr marL="72000" marR="72000" marT="36000" marB="36000" anchor="ctr">
                    <a:lnT w="19050" cap="flat" cmpd="sng" algn="ctr">
                      <a:solidFill>
                        <a:schemeClr val="bg1"/>
                      </a:solidFill>
                      <a:prstDash val="solid"/>
                      <a:round/>
                      <a:headEnd type="none" w="med" len="med"/>
                      <a:tailEnd type="none" w="med" len="med"/>
                    </a:lnT>
                    <a:solidFill>
                      <a:schemeClr val="accent5">
                        <a:lumMod val="50000"/>
                      </a:schemeClr>
                    </a:solidFill>
                  </a:tcPr>
                </a:tc>
                <a:tc>
                  <a:txBody>
                    <a:bodyPr/>
                    <a:lstStyle/>
                    <a:p>
                      <a:pPr algn="r" fontAlgn="ctr"/>
                      <a:endParaRPr lang="en-US" altLang="ja-JP" sz="14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solidFill>
                      <a:schemeClr val="accent5">
                        <a:lumMod val="50000"/>
                      </a:schemeClr>
                    </a:solidFill>
                  </a:tcPr>
                </a:tc>
                <a:tc>
                  <a:txBody>
                    <a:bodyPr/>
                    <a:lstStyle/>
                    <a:p>
                      <a:pPr algn="l" fontAlgn="ct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solidFill>
                      <a:schemeClr val="accent5">
                        <a:lumMod val="50000"/>
                      </a:schemeClr>
                    </a:solidFill>
                  </a:tcPr>
                </a:tc>
                <a:extLst>
                  <a:ext uri="{0D108BD9-81ED-4DB2-BD59-A6C34878D82A}">
                    <a16:rowId xmlns:a16="http://schemas.microsoft.com/office/drawing/2014/main" val="10013"/>
                  </a:ext>
                </a:extLst>
              </a:tr>
            </a:tbl>
          </a:graphicData>
        </a:graphic>
      </p:graphicFrame>
      <p:sp>
        <p:nvSpPr>
          <p:cNvPr id="3" name="正方形/長方形 2"/>
          <p:cNvSpPr/>
          <p:nvPr/>
        </p:nvSpPr>
        <p:spPr>
          <a:xfrm>
            <a:off x="550641" y="665565"/>
            <a:ext cx="2000548" cy="386054"/>
          </a:xfrm>
          <a:prstGeom prst="rect">
            <a:avLst/>
          </a:prstGeom>
        </p:spPr>
        <p:txBody>
          <a:bodyPr wrap="none" lIns="0" tIns="72000" rIns="0" bIns="36000">
            <a:spAutoFit/>
          </a:bodyPr>
          <a:lstStyle/>
          <a:p>
            <a:r>
              <a:rPr lang="en-US" altLang="ja-JP" b="1" dirty="0">
                <a:solidFill>
                  <a:srgbClr val="002060"/>
                </a:solidFill>
                <a:latin typeface="メイリオ" panose="020B0604030504040204" pitchFamily="50" charset="-128"/>
                <a:ea typeface="メイリオ" panose="020B0604030504040204" pitchFamily="50" charset="-128"/>
              </a:rPr>
              <a:t>【 </a:t>
            </a:r>
            <a:r>
              <a:rPr lang="ja-JP" altLang="en-US" b="1" dirty="0">
                <a:solidFill>
                  <a:srgbClr val="002060"/>
                </a:solidFill>
                <a:latin typeface="メイリオ" panose="020B0604030504040204" pitchFamily="50" charset="-128"/>
                <a:ea typeface="メイリオ" panose="020B0604030504040204" pitchFamily="50" charset="-128"/>
              </a:rPr>
              <a:t>３年度目予算 </a:t>
            </a:r>
            <a:r>
              <a:rPr lang="en-US" altLang="ja-JP" b="1" dirty="0">
                <a:solidFill>
                  <a:srgbClr val="002060"/>
                </a:solidFill>
                <a:latin typeface="メイリオ" panose="020B0604030504040204" pitchFamily="50" charset="-128"/>
                <a:ea typeface="メイリオ" panose="020B0604030504040204" pitchFamily="50" charset="-128"/>
              </a:rPr>
              <a:t>】</a:t>
            </a:r>
            <a:endParaRPr lang="ja-JP" altLang="en-US" b="1" dirty="0">
              <a:solidFill>
                <a:srgbClr val="002060"/>
              </a:solidFill>
            </a:endParaRPr>
          </a:p>
        </p:txBody>
      </p:sp>
      <p:sp>
        <p:nvSpPr>
          <p:cNvPr id="5" name="四角形: 角を丸くする 1">
            <a:extLst>
              <a:ext uri="{FF2B5EF4-FFF2-40B4-BE49-F238E27FC236}">
                <a16:creationId xmlns:a16="http://schemas.microsoft.com/office/drawing/2014/main" id="{2C961A6E-67E4-2DF4-922A-33F2DE697F1B}"/>
              </a:ext>
            </a:extLst>
          </p:cNvPr>
          <p:cNvSpPr/>
          <p:nvPr/>
        </p:nvSpPr>
        <p:spPr>
          <a:xfrm>
            <a:off x="183000" y="2687633"/>
            <a:ext cx="9533495" cy="937901"/>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square" lIns="108000" tIns="72000" rIns="108000" bIns="36000" rtlCol="0" anchor="t">
            <a:spAutoFit/>
          </a:bodyPr>
          <a:lstStyle/>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様式</a:t>
            </a:r>
            <a:r>
              <a:rPr lang="en-US" altLang="ja-JP" sz="1600" dirty="0">
                <a:solidFill>
                  <a:srgbClr val="FF0000"/>
                </a:solidFill>
                <a:latin typeface="メイリオ" panose="020B0604030504040204" pitchFamily="50" charset="-128"/>
                <a:ea typeface="メイリオ" panose="020B0604030504040204" pitchFamily="50" charset="-128"/>
              </a:rPr>
              <a:t>3</a:t>
            </a:r>
            <a:r>
              <a:rPr lang="ja-JP" altLang="en-US" sz="1600" dirty="0">
                <a:solidFill>
                  <a:srgbClr val="FF0000"/>
                </a:solidFill>
                <a:latin typeface="メイリオ" panose="020B0604030504040204" pitchFamily="50" charset="-128"/>
                <a:ea typeface="メイリオ" panose="020B0604030504040204" pitchFamily="50" charset="-128"/>
              </a:rPr>
              <a:t> 課題予算案に記載した研究開発費の主な資金使途を年度別・費目別に記載してください。</a:t>
            </a: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行が不足する場合は追加して作成してください。</a:t>
            </a: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不要な年度のスライドは削除してください。</a:t>
            </a:r>
          </a:p>
        </p:txBody>
      </p:sp>
    </p:spTree>
    <p:extLst>
      <p:ext uri="{BB962C8B-B14F-4D97-AF65-F5344CB8AC3E}">
        <p14:creationId xmlns:p14="http://schemas.microsoft.com/office/powerpoint/2010/main" val="2734741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2</a:t>
            </a:fld>
            <a:endParaRPr kumimoji="1" lang="ja-JP" altLang="en-US" sz="2000" b="1" dirty="0">
              <a:solidFill>
                <a:schemeClr val="bg1"/>
              </a:solidFill>
              <a:latin typeface="Century Gothic" panose="020B0502020202020204" pitchFamily="34" charset="0"/>
            </a:endParaRPr>
          </a:p>
        </p:txBody>
      </p:sp>
      <p:grpSp>
        <p:nvGrpSpPr>
          <p:cNvPr id="2" name="グループ化 1"/>
          <p:cNvGrpSpPr/>
          <p:nvPr/>
        </p:nvGrpSpPr>
        <p:grpSpPr>
          <a:xfrm>
            <a:off x="822353" y="0"/>
            <a:ext cx="8351240" cy="1013552"/>
            <a:chOff x="822353" y="0"/>
            <a:chExt cx="8351240" cy="540000"/>
          </a:xfrm>
        </p:grpSpPr>
        <p:sp>
          <p:nvSpPr>
            <p:cNvPr id="7" name="フローチャート: 代替処理 6"/>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822353" y="0"/>
              <a:ext cx="7992001" cy="540000"/>
            </a:xfrm>
            <a:prstGeom prst="rect">
              <a:avLst/>
            </a:prstGeom>
            <a:noFill/>
          </p:spPr>
          <p:txBody>
            <a:bodyPr wrap="none" lIns="180000" tIns="72000" rIns="180000" bIns="36000" rtlCol="0" anchor="ctr" anchorCtr="0">
              <a:noAutofit/>
            </a:bodyPr>
            <a:lstStyle/>
            <a:p>
              <a:pPr algn="ctr"/>
              <a:r>
                <a:rPr kumimoji="1" lang="en-US" altLang="ja-JP" sz="2000" b="1" dirty="0">
                  <a:solidFill>
                    <a:schemeClr val="bg1"/>
                  </a:solidFill>
                  <a:latin typeface="メイリオ" panose="020B0604030504040204" pitchFamily="50" charset="-128"/>
                  <a:ea typeface="メイリオ" panose="020B0604030504040204" pitchFamily="50" charset="-128"/>
                </a:rPr>
                <a:t>2026</a:t>
              </a:r>
              <a:r>
                <a:rPr kumimoji="1" lang="ja-JP" altLang="en-US" sz="2000" b="1" dirty="0">
                  <a:solidFill>
                    <a:schemeClr val="bg1"/>
                  </a:solidFill>
                  <a:latin typeface="メイリオ" panose="020B0604030504040204" pitchFamily="50" charset="-128"/>
                  <a:ea typeface="メイリオ" panose="020B0604030504040204" pitchFamily="50" charset="-128"/>
                </a:rPr>
                <a:t>年度　</a:t>
              </a:r>
              <a:r>
                <a:rPr kumimoji="1" lang="en-US" altLang="ja-JP" sz="2000" b="1" dirty="0">
                  <a:solidFill>
                    <a:schemeClr val="bg1"/>
                  </a:solidFill>
                  <a:latin typeface="メイリオ" panose="020B0604030504040204" pitchFamily="50" charset="-128"/>
                  <a:ea typeface="メイリオ" panose="020B0604030504040204" pitchFamily="50" charset="-128"/>
                </a:rPr>
                <a:t>HSFC_GAP</a:t>
              </a:r>
              <a:r>
                <a:rPr kumimoji="1" lang="ja-JP" altLang="en-US" sz="2000" b="1" dirty="0">
                  <a:solidFill>
                    <a:schemeClr val="bg1"/>
                  </a:solidFill>
                  <a:latin typeface="メイリオ" panose="020B0604030504040204" pitchFamily="50" charset="-128"/>
                  <a:ea typeface="メイリオ" panose="020B0604030504040204" pitchFamily="50" charset="-128"/>
                </a:rPr>
                <a:t>ファンド　ヒアリング審査資料</a:t>
              </a:r>
              <a:endParaRPr kumimoji="1" lang="en-US" altLang="ja-JP" sz="2000" b="1" dirty="0">
                <a:solidFill>
                  <a:schemeClr val="bg1"/>
                </a:solidFill>
                <a:latin typeface="メイリオ" panose="020B0604030504040204" pitchFamily="50" charset="-128"/>
                <a:ea typeface="メイリオ" panose="020B0604030504040204" pitchFamily="50" charset="-128"/>
              </a:endParaRPr>
            </a:p>
            <a:p>
              <a:pPr algn="ctr"/>
              <a:r>
                <a:rPr lang="en-US" altLang="ja-JP" sz="1100" b="1" dirty="0">
                  <a:solidFill>
                    <a:schemeClr val="bg1"/>
                  </a:solidFill>
                  <a:latin typeface="メイリオ" panose="020B0604030504040204" pitchFamily="50" charset="-128"/>
                  <a:ea typeface="メイリオ" panose="020B0604030504040204" pitchFamily="50" charset="-128"/>
                </a:rPr>
                <a:t>JST</a:t>
              </a:r>
              <a:r>
                <a:rPr lang="ja-JP" altLang="en-US" sz="1100" b="1" dirty="0">
                  <a:solidFill>
                    <a:schemeClr val="bg1"/>
                  </a:solidFill>
                  <a:latin typeface="メイリオ" panose="020B0604030504040204" pitchFamily="50" charset="-128"/>
                  <a:ea typeface="メイリオ" panose="020B0604030504040204" pitchFamily="50" charset="-128"/>
                </a:rPr>
                <a:t>　大学発新産業創出基金事業　スタートアップ・エコシステム共創プログラム</a:t>
              </a:r>
            </a:p>
          </p:txBody>
        </p:sp>
      </p:grpSp>
      <p:sp>
        <p:nvSpPr>
          <p:cNvPr id="13" name="テキスト ボックス 12">
            <a:extLst>
              <a:ext uri="{FF2B5EF4-FFF2-40B4-BE49-F238E27FC236}">
                <a16:creationId xmlns:a16="http://schemas.microsoft.com/office/drawing/2014/main" id="{49F146AE-7BB0-4F26-8EE8-CB51D3DF849C}"/>
              </a:ext>
            </a:extLst>
          </p:cNvPr>
          <p:cNvSpPr txBox="1"/>
          <p:nvPr/>
        </p:nvSpPr>
        <p:spPr>
          <a:xfrm>
            <a:off x="267167" y="1491023"/>
            <a:ext cx="9360000" cy="549757"/>
          </a:xfrm>
          <a:prstGeom prst="rect">
            <a:avLst/>
          </a:prstGeom>
          <a:noFill/>
        </p:spPr>
        <p:txBody>
          <a:bodyPr wrap="square" lIns="108000" tIns="72000" rIns="108000" bIns="36000" rtlCol="0">
            <a:spAutoFit/>
          </a:bodyPr>
          <a:lstStyle/>
          <a:p>
            <a:r>
              <a:rPr kumimoji="1" lang="ja-JP" altLang="en-US" sz="2800" b="1" dirty="0">
                <a:latin typeface="メイリオ" panose="020B0604030504040204" pitchFamily="50" charset="-128"/>
                <a:ea typeface="メイリオ" panose="020B0604030504040204" pitchFamily="50" charset="-128"/>
              </a:rPr>
              <a:t>申請課題名称</a:t>
            </a:r>
          </a:p>
        </p:txBody>
      </p:sp>
      <p:graphicFrame>
        <p:nvGraphicFramePr>
          <p:cNvPr id="3" name="表 2"/>
          <p:cNvGraphicFramePr>
            <a:graphicFrameLocks noGrp="1"/>
          </p:cNvGraphicFramePr>
          <p:nvPr>
            <p:extLst>
              <p:ext uri="{D42A27DB-BD31-4B8C-83A1-F6EECF244321}">
                <p14:modId xmlns:p14="http://schemas.microsoft.com/office/powerpoint/2010/main" val="152729376"/>
              </p:ext>
            </p:extLst>
          </p:nvPr>
        </p:nvGraphicFramePr>
        <p:xfrm>
          <a:off x="5194637" y="4693185"/>
          <a:ext cx="4432530" cy="1732748"/>
        </p:xfrm>
        <a:graphic>
          <a:graphicData uri="http://schemas.openxmlformats.org/drawingml/2006/table">
            <a:tbl>
              <a:tblPr firstRow="1" bandRow="1">
                <a:tableStyleId>{5C22544A-7EE6-4342-B048-85BDC9FD1C3A}</a:tableStyleId>
              </a:tblPr>
              <a:tblGrid>
                <a:gridCol w="1192530">
                  <a:extLst>
                    <a:ext uri="{9D8B030D-6E8A-4147-A177-3AD203B41FA5}">
                      <a16:colId xmlns:a16="http://schemas.microsoft.com/office/drawing/2014/main" val="20000"/>
                    </a:ext>
                  </a:extLst>
                </a:gridCol>
                <a:gridCol w="3240000">
                  <a:extLst>
                    <a:ext uri="{9D8B030D-6E8A-4147-A177-3AD203B41FA5}">
                      <a16:colId xmlns:a16="http://schemas.microsoft.com/office/drawing/2014/main" val="20001"/>
                    </a:ext>
                  </a:extLst>
                </a:gridCol>
              </a:tblGrid>
              <a:tr h="433187">
                <a:tc gridSpan="2">
                  <a:txBody>
                    <a:bodyPr/>
                    <a:lstStyle/>
                    <a:p>
                      <a:pPr algn="ctr"/>
                      <a:r>
                        <a:rPr kumimoji="1" lang="ja-JP" altLang="en-US" sz="1600" b="1" dirty="0">
                          <a:latin typeface="メイリオ" panose="020B0604030504040204" pitchFamily="50" charset="-128"/>
                          <a:ea typeface="メイリオ" panose="020B0604030504040204" pitchFamily="50" charset="-128"/>
                        </a:rPr>
                        <a:t>事業化推進機関　</a:t>
                      </a: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ステップ</a:t>
                      </a:r>
                      <a:r>
                        <a:rPr kumimoji="1" lang="en-US" altLang="ja-JP" sz="1200" b="1" dirty="0">
                          <a:latin typeface="メイリオ" panose="020B0604030504040204" pitchFamily="50" charset="-128"/>
                          <a:ea typeface="メイリオ" panose="020B0604030504040204" pitchFamily="50" charset="-128"/>
                        </a:rPr>
                        <a:t>2</a:t>
                      </a:r>
                      <a:r>
                        <a:rPr kumimoji="1" lang="ja-JP" altLang="en-US" sz="1200" b="1" dirty="0">
                          <a:latin typeface="メイリオ" panose="020B0604030504040204" pitchFamily="50" charset="-128"/>
                          <a:ea typeface="メイリオ" panose="020B0604030504040204" pitchFamily="50" charset="-128"/>
                        </a:rPr>
                        <a:t>のみ</a:t>
                      </a:r>
                    </a:p>
                  </a:txBody>
                  <a:tcPr marT="108000" marB="36000">
                    <a:solidFill>
                      <a:srgbClr val="002060"/>
                    </a:solidFill>
                  </a:tcPr>
                </a:tc>
                <a:tc hMerge="1">
                  <a:txBody>
                    <a:bodyPr/>
                    <a:lstStyle/>
                    <a:p>
                      <a:endParaRPr kumimoji="1" lang="ja-JP" altLang="en-US" dirty="0"/>
                    </a:p>
                  </a:txBody>
                  <a:tcPr/>
                </a:tc>
                <a:extLst>
                  <a:ext uri="{0D108BD9-81ED-4DB2-BD59-A6C34878D82A}">
                    <a16:rowId xmlns:a16="http://schemas.microsoft.com/office/drawing/2014/main" val="10000"/>
                  </a:ext>
                </a:extLst>
              </a:tr>
              <a:tr h="433187">
                <a:tc>
                  <a:txBody>
                    <a:bodyPr/>
                    <a:lstStyle/>
                    <a:p>
                      <a:r>
                        <a:rPr kumimoji="1" lang="ja-JP" altLang="en-US" sz="1600" b="1" dirty="0">
                          <a:latin typeface="メイリオ" panose="020B0604030504040204" pitchFamily="50" charset="-128"/>
                          <a:ea typeface="メイリオ" panose="020B0604030504040204" pitchFamily="50" charset="-128"/>
                        </a:rPr>
                        <a:t>機関名</a:t>
                      </a:r>
                      <a:r>
                        <a:rPr kumimoji="1" lang="en-US" altLang="ja-JP" sz="1600" b="1" dirty="0">
                          <a:latin typeface="メイリオ" panose="020B0604030504040204" pitchFamily="50" charset="-128"/>
                          <a:ea typeface="メイリオ" panose="020B0604030504040204" pitchFamily="50" charset="-128"/>
                        </a:rPr>
                        <a:t>1</a:t>
                      </a:r>
                      <a:r>
                        <a:rPr kumimoji="1" lang="ja-JP" altLang="en-US" sz="1600" b="1" dirty="0">
                          <a:latin typeface="メイリオ" panose="020B0604030504040204" pitchFamily="50" charset="-128"/>
                          <a:ea typeface="メイリオ" panose="020B0604030504040204" pitchFamily="50" charset="-128"/>
                        </a:rPr>
                        <a:t>：</a:t>
                      </a:r>
                    </a:p>
                  </a:txBody>
                  <a:tcPr marT="108000" marB="36000">
                    <a:solidFill>
                      <a:srgbClr val="EAEFF7"/>
                    </a:solidFill>
                  </a:tcPr>
                </a:tc>
                <a:tc>
                  <a:txBody>
                    <a:bodyPr/>
                    <a:lstStyle/>
                    <a:p>
                      <a:endParaRPr kumimoji="1" lang="ja-JP" altLang="en-US" sz="1600" b="1" dirty="0">
                        <a:latin typeface="メイリオ" panose="020B0604030504040204" pitchFamily="50" charset="-128"/>
                        <a:ea typeface="メイリオ" panose="020B0604030504040204" pitchFamily="50" charset="-128"/>
                      </a:endParaRPr>
                    </a:p>
                  </a:txBody>
                  <a:tcPr marT="108000" marB="36000">
                    <a:solidFill>
                      <a:srgbClr val="EAEFF7"/>
                    </a:solidFill>
                  </a:tcPr>
                </a:tc>
                <a:extLst>
                  <a:ext uri="{0D108BD9-81ED-4DB2-BD59-A6C34878D82A}">
                    <a16:rowId xmlns:a16="http://schemas.microsoft.com/office/drawing/2014/main" val="10001"/>
                  </a:ext>
                </a:extLst>
              </a:tr>
              <a:tr h="433187">
                <a:tc>
                  <a:txBody>
                    <a:bodyPr/>
                    <a:lstStyle/>
                    <a:p>
                      <a:r>
                        <a:rPr kumimoji="1" lang="ja-JP" altLang="en-US" sz="1600" b="1" dirty="0">
                          <a:latin typeface="メイリオ" panose="020B0604030504040204" pitchFamily="50" charset="-128"/>
                          <a:ea typeface="メイリオ" panose="020B0604030504040204" pitchFamily="50" charset="-128"/>
                        </a:rPr>
                        <a:t>機関名</a:t>
                      </a:r>
                      <a:r>
                        <a:rPr kumimoji="1" lang="en-US" altLang="ja-JP" sz="1600" b="1" dirty="0">
                          <a:latin typeface="メイリオ" panose="020B0604030504040204" pitchFamily="50" charset="-128"/>
                          <a:ea typeface="メイリオ" panose="020B0604030504040204" pitchFamily="50" charset="-128"/>
                        </a:rPr>
                        <a:t>2</a:t>
                      </a:r>
                      <a:r>
                        <a:rPr kumimoji="1" lang="ja-JP" altLang="en-US" sz="1600" b="1" dirty="0">
                          <a:latin typeface="メイリオ" panose="020B0604030504040204" pitchFamily="50" charset="-128"/>
                          <a:ea typeface="メイリオ" panose="020B0604030504040204" pitchFamily="50" charset="-128"/>
                        </a:rPr>
                        <a:t>：</a:t>
                      </a:r>
                    </a:p>
                  </a:txBody>
                  <a:tcPr marT="108000" marB="36000">
                    <a:solidFill>
                      <a:srgbClr val="EAEFF7"/>
                    </a:solidFill>
                  </a:tcPr>
                </a:tc>
                <a:tc>
                  <a:txBody>
                    <a:bodyPr/>
                    <a:lstStyle/>
                    <a:p>
                      <a:endParaRPr kumimoji="1" lang="ja-JP" altLang="en-US" sz="1600" b="1" dirty="0">
                        <a:latin typeface="メイリオ" panose="020B0604030504040204" pitchFamily="50" charset="-128"/>
                        <a:ea typeface="メイリオ" panose="020B0604030504040204" pitchFamily="50" charset="-128"/>
                      </a:endParaRPr>
                    </a:p>
                  </a:txBody>
                  <a:tcPr marT="108000" marB="36000">
                    <a:solidFill>
                      <a:srgbClr val="EAEFF7"/>
                    </a:solidFill>
                  </a:tcPr>
                </a:tc>
                <a:extLst>
                  <a:ext uri="{0D108BD9-81ED-4DB2-BD59-A6C34878D82A}">
                    <a16:rowId xmlns:a16="http://schemas.microsoft.com/office/drawing/2014/main" val="10002"/>
                  </a:ext>
                </a:extLst>
              </a:tr>
              <a:tr h="433187">
                <a:tc>
                  <a:txBody>
                    <a:bodyPr/>
                    <a:lstStyle/>
                    <a:p>
                      <a:r>
                        <a:rPr kumimoji="1" lang="ja-JP" altLang="en-US" sz="1600" b="1" dirty="0">
                          <a:latin typeface="メイリオ" panose="020B0604030504040204" pitchFamily="50" charset="-128"/>
                          <a:ea typeface="メイリオ" panose="020B0604030504040204" pitchFamily="50" charset="-128"/>
                        </a:rPr>
                        <a:t>機関名</a:t>
                      </a:r>
                      <a:r>
                        <a:rPr kumimoji="1" lang="en-US" altLang="ja-JP" sz="1600" b="1" dirty="0">
                          <a:latin typeface="メイリオ" panose="020B0604030504040204" pitchFamily="50" charset="-128"/>
                          <a:ea typeface="メイリオ" panose="020B0604030504040204" pitchFamily="50" charset="-128"/>
                        </a:rPr>
                        <a:t>3</a:t>
                      </a:r>
                      <a:r>
                        <a:rPr kumimoji="1" lang="ja-JP" altLang="en-US" sz="1600" b="1" dirty="0">
                          <a:latin typeface="メイリオ" panose="020B0604030504040204" pitchFamily="50" charset="-128"/>
                          <a:ea typeface="メイリオ" panose="020B0604030504040204" pitchFamily="50" charset="-128"/>
                        </a:rPr>
                        <a:t>：</a:t>
                      </a:r>
                    </a:p>
                  </a:txBody>
                  <a:tcPr marT="108000" marB="36000">
                    <a:solidFill>
                      <a:srgbClr val="EAEFF7"/>
                    </a:solidFill>
                  </a:tcPr>
                </a:tc>
                <a:tc>
                  <a:txBody>
                    <a:bodyPr/>
                    <a:lstStyle/>
                    <a:p>
                      <a:endParaRPr kumimoji="1" lang="ja-JP" altLang="en-US" sz="1600" b="1" dirty="0">
                        <a:latin typeface="メイリオ" panose="020B0604030504040204" pitchFamily="50" charset="-128"/>
                        <a:ea typeface="メイリオ" panose="020B0604030504040204" pitchFamily="50" charset="-128"/>
                      </a:endParaRPr>
                    </a:p>
                  </a:txBody>
                  <a:tcPr marT="108000" marB="36000">
                    <a:solidFill>
                      <a:srgbClr val="EAEFF7"/>
                    </a:solidFill>
                  </a:tcPr>
                </a:tc>
                <a:extLst>
                  <a:ext uri="{0D108BD9-81ED-4DB2-BD59-A6C34878D82A}">
                    <a16:rowId xmlns:a16="http://schemas.microsoft.com/office/drawing/2014/main" val="10003"/>
                  </a:ext>
                </a:extLst>
              </a:tr>
            </a:tbl>
          </a:graphicData>
        </a:graphic>
      </p:graphicFrame>
      <p:graphicFrame>
        <p:nvGraphicFramePr>
          <p:cNvPr id="15" name="表 14"/>
          <p:cNvGraphicFramePr>
            <a:graphicFrameLocks noGrp="1"/>
          </p:cNvGraphicFramePr>
          <p:nvPr>
            <p:extLst>
              <p:ext uri="{D42A27DB-BD31-4B8C-83A1-F6EECF244321}">
                <p14:modId xmlns:p14="http://schemas.microsoft.com/office/powerpoint/2010/main" val="1950969331"/>
              </p:ext>
            </p:extLst>
          </p:nvPr>
        </p:nvGraphicFramePr>
        <p:xfrm>
          <a:off x="273000" y="4693186"/>
          <a:ext cx="4711930" cy="1771696"/>
        </p:xfrm>
        <a:graphic>
          <a:graphicData uri="http://schemas.openxmlformats.org/drawingml/2006/table">
            <a:tbl>
              <a:tblPr firstRow="1" bandRow="1">
                <a:tableStyleId>{5C22544A-7EE6-4342-B048-85BDC9FD1C3A}</a:tableStyleId>
              </a:tblPr>
              <a:tblGrid>
                <a:gridCol w="1471930">
                  <a:extLst>
                    <a:ext uri="{9D8B030D-6E8A-4147-A177-3AD203B41FA5}">
                      <a16:colId xmlns:a16="http://schemas.microsoft.com/office/drawing/2014/main" val="20000"/>
                    </a:ext>
                  </a:extLst>
                </a:gridCol>
                <a:gridCol w="3240000">
                  <a:extLst>
                    <a:ext uri="{9D8B030D-6E8A-4147-A177-3AD203B41FA5}">
                      <a16:colId xmlns:a16="http://schemas.microsoft.com/office/drawing/2014/main" val="20001"/>
                    </a:ext>
                  </a:extLst>
                </a:gridCol>
              </a:tblGrid>
              <a:tr h="442924">
                <a:tc gridSpan="2">
                  <a:txBody>
                    <a:bodyPr/>
                    <a:lstStyle/>
                    <a:p>
                      <a:pPr algn="ctr"/>
                      <a:r>
                        <a:rPr kumimoji="1" lang="ja-JP" altLang="en-US" sz="1600" b="1" dirty="0">
                          <a:latin typeface="メイリオ" panose="020B0604030504040204" pitchFamily="50" charset="-128"/>
                          <a:ea typeface="メイリオ" panose="020B0604030504040204" pitchFamily="50" charset="-128"/>
                        </a:rPr>
                        <a:t>研究代表者</a:t>
                      </a:r>
                    </a:p>
                  </a:txBody>
                  <a:tcPr marT="108000" marB="36000">
                    <a:solidFill>
                      <a:srgbClr val="002060"/>
                    </a:solidFill>
                  </a:tcPr>
                </a:tc>
                <a:tc hMerge="1">
                  <a:txBody>
                    <a:bodyPr/>
                    <a:lstStyle/>
                    <a:p>
                      <a:endParaRPr kumimoji="1" lang="ja-JP" altLang="en-US" dirty="0"/>
                    </a:p>
                  </a:txBody>
                  <a:tcPr/>
                </a:tc>
                <a:extLst>
                  <a:ext uri="{0D108BD9-81ED-4DB2-BD59-A6C34878D82A}">
                    <a16:rowId xmlns:a16="http://schemas.microsoft.com/office/drawing/2014/main" val="10000"/>
                  </a:ext>
                </a:extLst>
              </a:tr>
              <a:tr h="442924">
                <a:tc>
                  <a:txBody>
                    <a:bodyPr/>
                    <a:lstStyle/>
                    <a:p>
                      <a:r>
                        <a:rPr kumimoji="1" lang="ja-JP" altLang="en-US" sz="1600" b="1" dirty="0">
                          <a:latin typeface="メイリオ" panose="020B0604030504040204" pitchFamily="50" charset="-128"/>
                          <a:ea typeface="メイリオ" panose="020B0604030504040204" pitchFamily="50" charset="-128"/>
                        </a:rPr>
                        <a:t>所属大学名：</a:t>
                      </a:r>
                    </a:p>
                  </a:txBody>
                  <a:tcPr marT="108000" marB="36000">
                    <a:solidFill>
                      <a:srgbClr val="EAEFF7"/>
                    </a:solidFill>
                  </a:tcPr>
                </a:tc>
                <a:tc>
                  <a:txBody>
                    <a:bodyPr/>
                    <a:lstStyle/>
                    <a:p>
                      <a:endParaRPr kumimoji="1" lang="ja-JP" altLang="en-US" sz="1600" b="1" dirty="0">
                        <a:latin typeface="メイリオ" panose="020B0604030504040204" pitchFamily="50" charset="-128"/>
                        <a:ea typeface="メイリオ" panose="020B0604030504040204" pitchFamily="50" charset="-128"/>
                      </a:endParaRPr>
                    </a:p>
                  </a:txBody>
                  <a:tcPr marT="108000" marB="36000">
                    <a:solidFill>
                      <a:srgbClr val="EAEFF7"/>
                    </a:solidFill>
                  </a:tcPr>
                </a:tc>
                <a:extLst>
                  <a:ext uri="{0D108BD9-81ED-4DB2-BD59-A6C34878D82A}">
                    <a16:rowId xmlns:a16="http://schemas.microsoft.com/office/drawing/2014/main" val="10001"/>
                  </a:ext>
                </a:extLst>
              </a:tr>
              <a:tr h="442924">
                <a:tc>
                  <a:txBody>
                    <a:bodyPr/>
                    <a:lstStyle/>
                    <a:p>
                      <a:r>
                        <a:rPr kumimoji="1" lang="ja-JP" altLang="en-US" sz="1600" b="1" dirty="0">
                          <a:latin typeface="メイリオ" panose="020B0604030504040204" pitchFamily="50" charset="-128"/>
                          <a:ea typeface="メイリオ" panose="020B0604030504040204" pitchFamily="50" charset="-128"/>
                        </a:rPr>
                        <a:t>所属部署　：</a:t>
                      </a:r>
                    </a:p>
                  </a:txBody>
                  <a:tcPr marT="108000" marB="36000">
                    <a:solidFill>
                      <a:srgbClr val="EAEFF7"/>
                    </a:solidFill>
                  </a:tcPr>
                </a:tc>
                <a:tc>
                  <a:txBody>
                    <a:bodyPr/>
                    <a:lstStyle/>
                    <a:p>
                      <a:endParaRPr kumimoji="1" lang="ja-JP" altLang="en-US" sz="1600" b="1" dirty="0">
                        <a:latin typeface="メイリオ" panose="020B0604030504040204" pitchFamily="50" charset="-128"/>
                        <a:ea typeface="メイリオ" panose="020B0604030504040204" pitchFamily="50" charset="-128"/>
                      </a:endParaRPr>
                    </a:p>
                  </a:txBody>
                  <a:tcPr marT="108000" marB="36000">
                    <a:solidFill>
                      <a:srgbClr val="EAEFF7"/>
                    </a:solidFill>
                  </a:tcPr>
                </a:tc>
                <a:extLst>
                  <a:ext uri="{0D108BD9-81ED-4DB2-BD59-A6C34878D82A}">
                    <a16:rowId xmlns:a16="http://schemas.microsoft.com/office/drawing/2014/main" val="10002"/>
                  </a:ext>
                </a:extLst>
              </a:tr>
              <a:tr h="442924">
                <a:tc>
                  <a:txBody>
                    <a:bodyPr/>
                    <a:lstStyle/>
                    <a:p>
                      <a:r>
                        <a:rPr kumimoji="1" lang="ja-JP" altLang="en-US" sz="1600" b="1" dirty="0">
                          <a:latin typeface="メイリオ" panose="020B0604030504040204" pitchFamily="50" charset="-128"/>
                          <a:ea typeface="メイリオ" panose="020B0604030504040204" pitchFamily="50" charset="-128"/>
                        </a:rPr>
                        <a:t>役職・氏名：</a:t>
                      </a:r>
                    </a:p>
                  </a:txBody>
                  <a:tcPr marT="108000" marB="36000">
                    <a:solidFill>
                      <a:srgbClr val="EAEFF7"/>
                    </a:solidFill>
                  </a:tcPr>
                </a:tc>
                <a:tc>
                  <a:txBody>
                    <a:bodyPr/>
                    <a:lstStyle/>
                    <a:p>
                      <a:endParaRPr kumimoji="1" lang="ja-JP" altLang="en-US" sz="1600" b="1" dirty="0">
                        <a:latin typeface="メイリオ" panose="020B0604030504040204" pitchFamily="50" charset="-128"/>
                        <a:ea typeface="メイリオ" panose="020B0604030504040204" pitchFamily="50" charset="-128"/>
                      </a:endParaRPr>
                    </a:p>
                  </a:txBody>
                  <a:tcPr marT="108000" marB="36000">
                    <a:solidFill>
                      <a:srgbClr val="EAEFF7"/>
                    </a:solidFill>
                  </a:tcPr>
                </a:tc>
                <a:extLst>
                  <a:ext uri="{0D108BD9-81ED-4DB2-BD59-A6C34878D82A}">
                    <a16:rowId xmlns:a16="http://schemas.microsoft.com/office/drawing/2014/main" val="10003"/>
                  </a:ext>
                </a:extLst>
              </a:tr>
            </a:tbl>
          </a:graphicData>
        </a:graphic>
      </p:graphicFrame>
      <p:sp>
        <p:nvSpPr>
          <p:cNvPr id="16" name="テキスト ボックス 15">
            <a:extLst>
              <a:ext uri="{FF2B5EF4-FFF2-40B4-BE49-F238E27FC236}">
                <a16:creationId xmlns:a16="http://schemas.microsoft.com/office/drawing/2014/main" id="{49F146AE-7BB0-4F26-8EE8-CB51D3DF849C}"/>
              </a:ext>
            </a:extLst>
          </p:cNvPr>
          <p:cNvSpPr txBox="1"/>
          <p:nvPr/>
        </p:nvSpPr>
        <p:spPr>
          <a:xfrm>
            <a:off x="267167" y="3483057"/>
            <a:ext cx="3996361" cy="416831"/>
          </a:xfrm>
          <a:prstGeom prst="rect">
            <a:avLst/>
          </a:prstGeom>
          <a:noFill/>
        </p:spPr>
        <p:txBody>
          <a:bodyPr wrap="square" lIns="108000" tIns="72000" rIns="108000" bIns="36000" rtlCol="0">
            <a:spAutoFit/>
          </a:bodyPr>
          <a:lstStyle/>
          <a:p>
            <a:r>
              <a:rPr lang="ja-JP" altLang="en-US" sz="2000" b="1" dirty="0">
                <a:latin typeface="メイリオ" panose="020B0604030504040204" pitchFamily="50" charset="-128"/>
                <a:ea typeface="メイリオ" panose="020B0604030504040204" pitchFamily="50" charset="-128"/>
              </a:rPr>
              <a:t>　ステップ</a:t>
            </a:r>
            <a:r>
              <a:rPr lang="en-US" altLang="ja-JP" sz="2000" b="1" dirty="0">
                <a:latin typeface="メイリオ" panose="020B0604030504040204" pitchFamily="50" charset="-128"/>
                <a:ea typeface="メイリオ" panose="020B0604030504040204" pitchFamily="50" charset="-128"/>
              </a:rPr>
              <a:t>1</a:t>
            </a:r>
            <a:r>
              <a:rPr lang="ja-JP" altLang="en-US" sz="2000" b="1" dirty="0">
                <a:latin typeface="メイリオ" panose="020B0604030504040204" pitchFamily="50" charset="-128"/>
                <a:ea typeface="メイリオ" panose="020B0604030504040204" pitchFamily="50" charset="-128"/>
              </a:rPr>
              <a:t>　／　ステップ</a:t>
            </a:r>
            <a:r>
              <a:rPr lang="en-US" altLang="ja-JP" sz="2000" b="1" dirty="0">
                <a:latin typeface="メイリオ" panose="020B0604030504040204" pitchFamily="50" charset="-128"/>
                <a:ea typeface="メイリオ" panose="020B0604030504040204" pitchFamily="50" charset="-128"/>
              </a:rPr>
              <a:t>2</a:t>
            </a:r>
            <a:endParaRPr kumimoji="1" lang="ja-JP" altLang="en-US" sz="2000" b="1" dirty="0">
              <a:latin typeface="メイリオ" panose="020B0604030504040204" pitchFamily="50" charset="-128"/>
              <a:ea typeface="メイリオ" panose="020B0604030504040204" pitchFamily="50" charset="-128"/>
            </a:endParaRPr>
          </a:p>
        </p:txBody>
      </p:sp>
      <p:sp>
        <p:nvSpPr>
          <p:cNvPr id="17" name="テキスト ボックス 16">
            <a:extLst>
              <a:ext uri="{FF2B5EF4-FFF2-40B4-BE49-F238E27FC236}">
                <a16:creationId xmlns:a16="http://schemas.microsoft.com/office/drawing/2014/main" id="{49F146AE-7BB0-4F26-8EE8-CB51D3DF849C}"/>
              </a:ext>
            </a:extLst>
          </p:cNvPr>
          <p:cNvSpPr txBox="1"/>
          <p:nvPr/>
        </p:nvSpPr>
        <p:spPr>
          <a:xfrm>
            <a:off x="267167" y="3886433"/>
            <a:ext cx="5626857" cy="416831"/>
          </a:xfrm>
          <a:prstGeom prst="rect">
            <a:avLst/>
          </a:prstGeom>
          <a:noFill/>
        </p:spPr>
        <p:txBody>
          <a:bodyPr wrap="square" lIns="108000" tIns="72000" rIns="108000" bIns="36000" rtlCol="0">
            <a:spAutoFit/>
          </a:bodyPr>
          <a:lstStyle/>
          <a:p>
            <a:r>
              <a:rPr lang="ja-JP" altLang="en-US" sz="2000" b="1" dirty="0">
                <a:latin typeface="メイリオ" panose="020B0604030504040204" pitchFamily="50" charset="-128"/>
                <a:ea typeface="メイリオ" panose="020B0604030504040204" pitchFamily="50" charset="-128"/>
              </a:rPr>
              <a:t>　ユニコーン志向型</a:t>
            </a:r>
            <a:r>
              <a:rPr lang="en-US" altLang="ja-JP" sz="2000" b="1" dirty="0">
                <a:latin typeface="メイリオ" panose="020B0604030504040204" pitchFamily="50" charset="-128"/>
                <a:ea typeface="メイリオ" panose="020B0604030504040204" pitchFamily="50" charset="-128"/>
              </a:rPr>
              <a:t> </a:t>
            </a:r>
            <a:r>
              <a:rPr lang="ja-JP" altLang="en-US" sz="2000" b="1" dirty="0">
                <a:latin typeface="メイリオ" panose="020B0604030504040204" pitchFamily="50" charset="-128"/>
                <a:ea typeface="メイリオ" panose="020B0604030504040204" pitchFamily="50" charset="-128"/>
              </a:rPr>
              <a:t>　／　ゼブラ志向型</a:t>
            </a:r>
            <a:endParaRPr kumimoji="1" lang="ja-JP" altLang="en-US" sz="2000" b="1" dirty="0">
              <a:latin typeface="メイリオ" panose="020B0604030504040204" pitchFamily="50" charset="-128"/>
              <a:ea typeface="メイリオ" panose="020B0604030504040204" pitchFamily="50" charset="-128"/>
            </a:endParaRPr>
          </a:p>
        </p:txBody>
      </p:sp>
      <p:sp>
        <p:nvSpPr>
          <p:cNvPr id="18" name="四角形: 角を丸くする 1">
            <a:extLst>
              <a:ext uri="{FF2B5EF4-FFF2-40B4-BE49-F238E27FC236}">
                <a16:creationId xmlns:a16="http://schemas.microsoft.com/office/drawing/2014/main" id="{C924E554-57EF-CE62-7068-930710219F05}"/>
              </a:ext>
            </a:extLst>
          </p:cNvPr>
          <p:cNvSpPr/>
          <p:nvPr/>
        </p:nvSpPr>
        <p:spPr>
          <a:xfrm>
            <a:off x="4227121" y="3306056"/>
            <a:ext cx="5339441" cy="393071"/>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square" lIns="108000" tIns="72000" rIns="108000" bIns="36000" rtlCol="0" anchor="t">
            <a:spAutoFit/>
          </a:bodyPr>
          <a:lstStyle/>
          <a:p>
            <a:pPr algn="just"/>
            <a:r>
              <a:rPr lang="ja-JP" altLang="en-US" sz="1600" dirty="0">
                <a:solidFill>
                  <a:srgbClr val="FF0000"/>
                </a:solidFill>
                <a:latin typeface="メイリオ" panose="020B0604030504040204" pitchFamily="50" charset="-128"/>
                <a:ea typeface="メイリオ" panose="020B0604030504040204" pitchFamily="50" charset="-128"/>
              </a:rPr>
              <a:t>申請枠について、不要な箇所は削除してください</a:t>
            </a:r>
          </a:p>
        </p:txBody>
      </p:sp>
      <p:sp>
        <p:nvSpPr>
          <p:cNvPr id="14" name="テキスト ボックス 13">
            <a:extLst>
              <a:ext uri="{FF2B5EF4-FFF2-40B4-BE49-F238E27FC236}">
                <a16:creationId xmlns:a16="http://schemas.microsoft.com/office/drawing/2014/main" id="{49F146AE-7BB0-4F26-8EE8-CB51D3DF849C}"/>
              </a:ext>
            </a:extLst>
          </p:cNvPr>
          <p:cNvSpPr txBox="1"/>
          <p:nvPr/>
        </p:nvSpPr>
        <p:spPr>
          <a:xfrm>
            <a:off x="267167" y="3158567"/>
            <a:ext cx="1110372" cy="416831"/>
          </a:xfrm>
          <a:prstGeom prst="rect">
            <a:avLst/>
          </a:prstGeom>
          <a:noFill/>
        </p:spPr>
        <p:txBody>
          <a:bodyPr wrap="square" lIns="108000" tIns="72000" rIns="108000" bIns="36000" rtlCol="0">
            <a:spAutoFit/>
          </a:bodyPr>
          <a:lstStyle/>
          <a:p>
            <a:r>
              <a:rPr lang="ja-JP" altLang="en-US" sz="2000" b="1" dirty="0">
                <a:latin typeface="メイリオ" panose="020B0604030504040204" pitchFamily="50" charset="-128"/>
                <a:ea typeface="メイリオ" panose="020B0604030504040204" pitchFamily="50" charset="-128"/>
              </a:rPr>
              <a:t>申請枠</a:t>
            </a:r>
            <a:endParaRPr kumimoji="1" lang="ja-JP" altLang="en-US" sz="2000" b="1" dirty="0">
              <a:latin typeface="メイリオ" panose="020B0604030504040204" pitchFamily="50" charset="-128"/>
              <a:ea typeface="メイリオ" panose="020B0604030504040204" pitchFamily="50" charset="-128"/>
            </a:endParaRPr>
          </a:p>
        </p:txBody>
      </p:sp>
      <p:sp>
        <p:nvSpPr>
          <p:cNvPr id="19" name="テキスト ボックス 18">
            <a:extLst>
              <a:ext uri="{FF2B5EF4-FFF2-40B4-BE49-F238E27FC236}">
                <a16:creationId xmlns:a16="http://schemas.microsoft.com/office/drawing/2014/main" id="{49F146AE-7BB0-4F26-8EE8-CB51D3DF849C}"/>
              </a:ext>
            </a:extLst>
          </p:cNvPr>
          <p:cNvSpPr txBox="1"/>
          <p:nvPr/>
        </p:nvSpPr>
        <p:spPr>
          <a:xfrm>
            <a:off x="587876" y="1999577"/>
            <a:ext cx="8405134" cy="416831"/>
          </a:xfrm>
          <a:prstGeom prst="rect">
            <a:avLst/>
          </a:prstGeom>
          <a:noFill/>
        </p:spPr>
        <p:txBody>
          <a:bodyPr wrap="square" lIns="108000" tIns="72000" rIns="108000" bIns="36000" rtlCol="0">
            <a:spAutoFit/>
          </a:bodyPr>
          <a:lstStyle/>
          <a:p>
            <a:r>
              <a:rPr lang="ja-JP" altLang="en-US" sz="2000" b="1" dirty="0">
                <a:latin typeface="メイリオ" panose="020B0604030504040204" pitchFamily="50" charset="-128"/>
                <a:ea typeface="メイリオ" panose="020B0604030504040204" pitchFamily="50" charset="-128"/>
              </a:rPr>
              <a:t>　〇〇〇〇</a:t>
            </a:r>
            <a:endParaRPr kumimoji="1" lang="ja-JP" altLang="en-US" sz="2000"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614319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7" name="フローチャート: 代替処理 6"/>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3</a:t>
            </a:fld>
            <a:endParaRPr kumimoji="1" lang="ja-JP" altLang="en-US" sz="2000" b="1" dirty="0">
              <a:solidFill>
                <a:schemeClr val="bg1"/>
              </a:solidFill>
              <a:latin typeface="Century Gothic" panose="020B0502020202020204" pitchFamily="34" charset="0"/>
            </a:endParaRPr>
          </a:p>
        </p:txBody>
      </p:sp>
      <p:sp>
        <p:nvSpPr>
          <p:cNvPr id="10" name="テキスト ボックス 9"/>
          <p:cNvSpPr txBox="1"/>
          <p:nvPr/>
        </p:nvSpPr>
        <p:spPr>
          <a:xfrm>
            <a:off x="1181592" y="0"/>
            <a:ext cx="7992001" cy="540000"/>
          </a:xfrm>
          <a:prstGeom prst="rect">
            <a:avLst/>
          </a:prstGeom>
          <a:noFill/>
        </p:spPr>
        <p:txBody>
          <a:bodyPr wrap="none" lIns="180000" tIns="72000" rIns="180000" bIns="36000" rtlCol="0" anchor="ctr" anchorCtr="0">
            <a:noAutofit/>
          </a:bodyPr>
          <a:lstStyle/>
          <a:p>
            <a:r>
              <a:rPr lang="ja-JP" altLang="en-US" sz="2000" b="1" dirty="0">
                <a:solidFill>
                  <a:schemeClr val="bg1"/>
                </a:solidFill>
                <a:latin typeface="メイリオ" panose="020B0604030504040204" pitchFamily="50" charset="-128"/>
                <a:ea typeface="メイリオ" panose="020B0604030504040204" pitchFamily="50" charset="-128"/>
              </a:rPr>
              <a:t>研究開発課題の概要</a:t>
            </a:r>
            <a:endParaRPr kumimoji="1" lang="en-US" altLang="ja-JP" sz="2000" b="1" dirty="0">
              <a:solidFill>
                <a:schemeClr val="bg1"/>
              </a:solidFill>
              <a:latin typeface="メイリオ" panose="020B0604030504040204" pitchFamily="50" charset="-128"/>
              <a:ea typeface="メイリオ" panose="020B0604030504040204" pitchFamily="50" charset="-128"/>
            </a:endParaRPr>
          </a:p>
        </p:txBody>
      </p:sp>
      <p:sp>
        <p:nvSpPr>
          <p:cNvPr id="11" name="四角形: 角を丸くする 1">
            <a:extLst>
              <a:ext uri="{FF2B5EF4-FFF2-40B4-BE49-F238E27FC236}">
                <a16:creationId xmlns:a16="http://schemas.microsoft.com/office/drawing/2014/main" id="{C924E554-57EF-CE62-7068-930710219F05}"/>
              </a:ext>
            </a:extLst>
          </p:cNvPr>
          <p:cNvSpPr/>
          <p:nvPr/>
        </p:nvSpPr>
        <p:spPr>
          <a:xfrm>
            <a:off x="230501" y="662996"/>
            <a:ext cx="9540000" cy="2299976"/>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36000" rtlCol="0" anchor="t">
            <a:spAutoFit/>
          </a:bodyPr>
          <a:lstStyle/>
          <a:p>
            <a:pPr marL="28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本項目では、申請書の「</a:t>
            </a:r>
            <a:r>
              <a:rPr lang="en-US" altLang="ja-JP" sz="1600" dirty="0">
                <a:solidFill>
                  <a:srgbClr val="FF0000"/>
                </a:solidFill>
                <a:latin typeface="メイリオ" panose="020B0604030504040204" pitchFamily="50" charset="-128"/>
                <a:ea typeface="メイリオ" panose="020B0604030504040204" pitchFamily="50" charset="-128"/>
              </a:rPr>
              <a:t>5.</a:t>
            </a:r>
            <a:r>
              <a:rPr lang="ja-JP" altLang="en-US" sz="1600" dirty="0">
                <a:solidFill>
                  <a:srgbClr val="FF0000"/>
                </a:solidFill>
                <a:latin typeface="メイリオ" panose="020B0604030504040204" pitchFamily="50" charset="-128"/>
                <a:ea typeface="メイリオ" panose="020B0604030504040204" pitchFamily="50" charset="-128"/>
              </a:rPr>
              <a:t>事業概要（１）目指すスタートアップの事業内容（概要）」に記載した内容を踏まえ、資料を作成してください。</a:t>
            </a:r>
            <a:endParaRPr lang="en-US" altLang="ja-JP" sz="1600" dirty="0">
              <a:solidFill>
                <a:srgbClr val="FF0000"/>
              </a:solidFill>
              <a:latin typeface="メイリオ" panose="020B0604030504040204" pitchFamily="50" charset="-128"/>
              <a:ea typeface="メイリオ" panose="020B0604030504040204" pitchFamily="50" charset="-128"/>
            </a:endParaRPr>
          </a:p>
          <a:p>
            <a:pPr marL="28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どのような製品・サービスを開発し、どのような人（顧客・利用者）を対象として、どのような課題を解決し、その結果どのような価値や社会的インパクトを生み出すのかを、課題が生じている背景も含めて分かりやすく記載してください。</a:t>
            </a:r>
            <a:endParaRPr lang="en-US" altLang="ja-JP" sz="1600" dirty="0">
              <a:solidFill>
                <a:srgbClr val="FF0000"/>
              </a:solidFill>
              <a:latin typeface="メイリオ" panose="020B0604030504040204" pitchFamily="50" charset="-128"/>
              <a:ea typeface="メイリオ" panose="020B0604030504040204" pitchFamily="50" charset="-128"/>
            </a:endParaRPr>
          </a:p>
          <a:p>
            <a:pPr marL="285750" indent="-285750" algn="just">
              <a:buFont typeface="Wingdings" panose="05000000000000000000" pitchFamily="2" charset="2"/>
              <a:buChar char="l"/>
            </a:pPr>
            <a:r>
              <a:rPr lang="ja-JP" altLang="en-US" sz="1600" u="sng" dirty="0">
                <a:solidFill>
                  <a:srgbClr val="FF0000"/>
                </a:solidFill>
                <a:latin typeface="メイリオ" panose="020B0604030504040204" pitchFamily="50" charset="-128"/>
                <a:ea typeface="メイリオ" panose="020B0604030504040204" pitchFamily="50" charset="-128"/>
              </a:rPr>
              <a:t>研究段階から事業化・起業段階へ移行する上で存在する具体的なギャップ（技術的課題、事業性検証、知財、体制構築等）を明確化し、今回獲得する</a:t>
            </a:r>
            <a:r>
              <a:rPr lang="en-US" altLang="ja-JP" sz="1600" u="sng" dirty="0">
                <a:solidFill>
                  <a:srgbClr val="FF0000"/>
                </a:solidFill>
                <a:latin typeface="メイリオ" panose="020B0604030504040204" pitchFamily="50" charset="-128"/>
                <a:ea typeface="メイリオ" panose="020B0604030504040204" pitchFamily="50" charset="-128"/>
              </a:rPr>
              <a:t>GAP</a:t>
            </a:r>
            <a:r>
              <a:rPr lang="ja-JP" altLang="en-US" sz="1600" u="sng" dirty="0">
                <a:solidFill>
                  <a:srgbClr val="FF0000"/>
                </a:solidFill>
                <a:latin typeface="メイリオ" panose="020B0604030504040204" pitchFamily="50" charset="-128"/>
                <a:ea typeface="メイリオ" panose="020B0604030504040204" pitchFamily="50" charset="-128"/>
              </a:rPr>
              <a:t>ファンド資金を用いて具体的にどのギャップを重点的に埋めるのか</a:t>
            </a:r>
            <a:r>
              <a:rPr lang="ja-JP" altLang="en-US" sz="1600" dirty="0">
                <a:solidFill>
                  <a:srgbClr val="FF0000"/>
                </a:solidFill>
                <a:latin typeface="メイリオ" panose="020B0604030504040204" pitchFamily="50" charset="-128"/>
                <a:ea typeface="メイリオ" panose="020B0604030504040204" pitchFamily="50" charset="-128"/>
              </a:rPr>
              <a:t>を記載してください。</a:t>
            </a:r>
            <a:endParaRPr lang="en-US" altLang="ja-JP" sz="1600"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595935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7" name="フローチャート: 代替処理 6"/>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4</a:t>
            </a:fld>
            <a:endParaRPr kumimoji="1" lang="ja-JP" altLang="en-US" sz="2000" b="1" dirty="0">
              <a:solidFill>
                <a:schemeClr val="bg1"/>
              </a:solidFill>
              <a:latin typeface="Century Gothic" panose="020B0502020202020204" pitchFamily="34" charset="0"/>
            </a:endParaRPr>
          </a:p>
        </p:txBody>
      </p:sp>
      <p:sp>
        <p:nvSpPr>
          <p:cNvPr id="10" name="テキスト ボックス 9"/>
          <p:cNvSpPr txBox="1"/>
          <p:nvPr/>
        </p:nvSpPr>
        <p:spPr>
          <a:xfrm>
            <a:off x="1181592" y="0"/>
            <a:ext cx="7992001" cy="540000"/>
          </a:xfrm>
          <a:prstGeom prst="rect">
            <a:avLst/>
          </a:prstGeom>
          <a:noFill/>
        </p:spPr>
        <p:txBody>
          <a:bodyPr wrap="none" lIns="180000" tIns="72000" rIns="180000" bIns="36000" rtlCol="0" anchor="ctr" anchorCtr="0">
            <a:noAutofit/>
          </a:bodyPr>
          <a:lstStyle/>
          <a:p>
            <a:r>
              <a:rPr kumimoji="1" lang="ja-JP" altLang="en-US" sz="2000" b="1" dirty="0">
                <a:solidFill>
                  <a:schemeClr val="bg1"/>
                </a:solidFill>
                <a:latin typeface="メイリオ" panose="020B0604030504040204" pitchFamily="50" charset="-128"/>
                <a:ea typeface="メイリオ" panose="020B0604030504040204" pitchFamily="50" charset="-128"/>
              </a:rPr>
              <a:t>顧客の課題</a:t>
            </a:r>
            <a:endParaRPr kumimoji="1" lang="en-US" altLang="ja-JP" sz="2000" b="1" dirty="0">
              <a:solidFill>
                <a:schemeClr val="bg1"/>
              </a:solidFill>
              <a:latin typeface="メイリオ" panose="020B0604030504040204" pitchFamily="50" charset="-128"/>
              <a:ea typeface="メイリオ" panose="020B0604030504040204" pitchFamily="50" charset="-128"/>
            </a:endParaRPr>
          </a:p>
        </p:txBody>
      </p:sp>
      <p:sp>
        <p:nvSpPr>
          <p:cNvPr id="11" name="四角形: 角を丸くする 1">
            <a:extLst>
              <a:ext uri="{FF2B5EF4-FFF2-40B4-BE49-F238E27FC236}">
                <a16:creationId xmlns:a16="http://schemas.microsoft.com/office/drawing/2014/main" id="{C924E554-57EF-CE62-7068-930710219F05}"/>
              </a:ext>
            </a:extLst>
          </p:cNvPr>
          <p:cNvSpPr/>
          <p:nvPr/>
        </p:nvSpPr>
        <p:spPr>
          <a:xfrm>
            <a:off x="206751" y="902331"/>
            <a:ext cx="9540000" cy="2027561"/>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36000" rtlCol="0" anchor="t">
            <a:spAutoFit/>
          </a:bodyPr>
          <a:lstStyle/>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本項目では、申請書の「</a:t>
            </a:r>
            <a:r>
              <a:rPr lang="en-US" altLang="ja-JP" sz="1600" dirty="0">
                <a:solidFill>
                  <a:srgbClr val="FF0000"/>
                </a:solidFill>
                <a:latin typeface="メイリオ" panose="020B0604030504040204" pitchFamily="50" charset="-128"/>
                <a:ea typeface="メイリオ" panose="020B0604030504040204" pitchFamily="50" charset="-128"/>
              </a:rPr>
              <a:t>7.</a:t>
            </a:r>
            <a:r>
              <a:rPr lang="ja-JP" altLang="en-US" sz="1600" dirty="0">
                <a:solidFill>
                  <a:srgbClr val="FF0000"/>
                </a:solidFill>
                <a:latin typeface="メイリオ" panose="020B0604030504040204" pitchFamily="50" charset="-128"/>
                <a:ea typeface="メイリオ" panose="020B0604030504040204" pitchFamily="50" charset="-128"/>
              </a:rPr>
              <a:t>事業構想（１）顧客候補」および「</a:t>
            </a:r>
            <a:r>
              <a:rPr lang="en-US" altLang="ja-JP" sz="1600" dirty="0">
                <a:solidFill>
                  <a:srgbClr val="FF0000"/>
                </a:solidFill>
                <a:latin typeface="メイリオ" panose="020B0604030504040204" pitchFamily="50" charset="-128"/>
                <a:ea typeface="メイリオ" panose="020B0604030504040204" pitchFamily="50" charset="-128"/>
              </a:rPr>
              <a:t>(2)</a:t>
            </a:r>
            <a:r>
              <a:rPr lang="ja-JP" altLang="en-US" sz="1600" dirty="0">
                <a:solidFill>
                  <a:srgbClr val="FF0000"/>
                </a:solidFill>
                <a:latin typeface="メイリオ" panose="020B0604030504040204" pitchFamily="50" charset="-128"/>
                <a:ea typeface="メイリオ" panose="020B0604030504040204" pitchFamily="50" charset="-128"/>
              </a:rPr>
              <a:t>顧客の課題」に記載した内容を踏まえ、資料を作成してください。</a:t>
            </a:r>
            <a:endParaRPr lang="en-US" altLang="ja-JP" sz="1600" dirty="0">
              <a:solidFill>
                <a:srgbClr val="FF0000"/>
              </a:solidFill>
              <a:latin typeface="メイリオ" panose="020B0604030504040204" pitchFamily="50" charset="-128"/>
              <a:ea typeface="メイリオ" panose="020B0604030504040204" pitchFamily="50" charset="-128"/>
            </a:endParaRP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具体的な顧客像と、その顧客が抱える課題について、仮説が明確に示されているかを評価します。</a:t>
            </a:r>
            <a:r>
              <a:rPr lang="en-US" altLang="ja-JP" sz="1600" dirty="0">
                <a:solidFill>
                  <a:srgbClr val="FF0000"/>
                </a:solidFill>
                <a:latin typeface="メイリオ" panose="020B0604030504040204" pitchFamily="50" charset="-128"/>
                <a:ea typeface="メイリオ" panose="020B0604030504040204" pitchFamily="50" charset="-128"/>
              </a:rPr>
              <a:t>5W1H</a:t>
            </a:r>
            <a:r>
              <a:rPr lang="ja-JP" altLang="en-US" sz="1600" dirty="0">
                <a:solidFill>
                  <a:srgbClr val="FF0000"/>
                </a:solidFill>
                <a:latin typeface="メイリオ" panose="020B0604030504040204" pitchFamily="50" charset="-128"/>
                <a:ea typeface="メイリオ" panose="020B0604030504040204" pitchFamily="50" charset="-128"/>
              </a:rPr>
              <a:t>（誰がどこでどのような問題にどのくらい困っているのか、現状どのように対処しているのか）が具体的に記載されていることが理想的です。</a:t>
            </a:r>
            <a:endParaRPr lang="en-US" altLang="ja-JP" sz="1600" dirty="0">
              <a:solidFill>
                <a:srgbClr val="FF0000"/>
              </a:solidFill>
              <a:latin typeface="メイリオ" panose="020B0604030504040204" pitchFamily="50" charset="-128"/>
              <a:ea typeface="メイリオ" panose="020B0604030504040204" pitchFamily="50" charset="-128"/>
            </a:endParaRP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この申請以前に検証を行なっている場合や今回ステップ</a:t>
            </a:r>
            <a:r>
              <a:rPr lang="en-US" altLang="ja-JP" sz="1600" dirty="0">
                <a:solidFill>
                  <a:srgbClr val="FF0000"/>
                </a:solidFill>
                <a:latin typeface="メイリオ" panose="020B0604030504040204" pitchFamily="50" charset="-128"/>
                <a:ea typeface="メイリオ" panose="020B0604030504040204" pitchFamily="50" charset="-128"/>
              </a:rPr>
              <a:t>2</a:t>
            </a:r>
            <a:r>
              <a:rPr lang="ja-JP" altLang="en-US" sz="1600" dirty="0">
                <a:solidFill>
                  <a:srgbClr val="FF0000"/>
                </a:solidFill>
                <a:latin typeface="メイリオ" panose="020B0604030504040204" pitchFamily="50" charset="-128"/>
                <a:ea typeface="メイリオ" panose="020B0604030504040204" pitchFamily="50" charset="-128"/>
              </a:rPr>
              <a:t>に申請する場合は、上記の内容がヒアリング活動に基づいて裏付けられていることを示してください。</a:t>
            </a:r>
          </a:p>
        </p:txBody>
      </p:sp>
    </p:spTree>
    <p:extLst>
      <p:ext uri="{BB962C8B-B14F-4D97-AF65-F5344CB8AC3E}">
        <p14:creationId xmlns:p14="http://schemas.microsoft.com/office/powerpoint/2010/main" val="1975363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7" name="フローチャート: 代替処理 6"/>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5</a:t>
            </a:fld>
            <a:endParaRPr kumimoji="1" lang="ja-JP" altLang="en-US" sz="2000" b="1" dirty="0">
              <a:solidFill>
                <a:schemeClr val="bg1"/>
              </a:solidFill>
              <a:latin typeface="Century Gothic" panose="020B0502020202020204" pitchFamily="34" charset="0"/>
            </a:endParaRPr>
          </a:p>
        </p:txBody>
      </p:sp>
      <p:sp>
        <p:nvSpPr>
          <p:cNvPr id="10" name="テキスト ボックス 9"/>
          <p:cNvSpPr txBox="1"/>
          <p:nvPr/>
        </p:nvSpPr>
        <p:spPr>
          <a:xfrm>
            <a:off x="1181592" y="0"/>
            <a:ext cx="7992001" cy="540000"/>
          </a:xfrm>
          <a:prstGeom prst="rect">
            <a:avLst/>
          </a:prstGeom>
          <a:noFill/>
        </p:spPr>
        <p:txBody>
          <a:bodyPr wrap="none" lIns="180000" tIns="72000" rIns="180000" bIns="36000" rtlCol="0" anchor="ctr" anchorCtr="0">
            <a:noAutofit/>
          </a:bodyPr>
          <a:lstStyle/>
          <a:p>
            <a:r>
              <a:rPr kumimoji="1" lang="ja-JP" altLang="en-US" sz="2000" b="1" dirty="0">
                <a:solidFill>
                  <a:schemeClr val="bg1"/>
                </a:solidFill>
                <a:latin typeface="メイリオ" panose="020B0604030504040204" pitchFamily="50" charset="-128"/>
                <a:ea typeface="メイリオ" panose="020B0604030504040204" pitchFamily="50" charset="-128"/>
              </a:rPr>
              <a:t>解決策</a:t>
            </a:r>
            <a:endParaRPr kumimoji="1" lang="en-US" altLang="ja-JP" sz="2000" b="1" dirty="0">
              <a:solidFill>
                <a:schemeClr val="bg1"/>
              </a:solidFill>
              <a:latin typeface="メイリオ" panose="020B0604030504040204" pitchFamily="50" charset="-128"/>
              <a:ea typeface="メイリオ" panose="020B0604030504040204" pitchFamily="50" charset="-128"/>
            </a:endParaRPr>
          </a:p>
        </p:txBody>
      </p:sp>
      <p:sp>
        <p:nvSpPr>
          <p:cNvPr id="11" name="四角形: 角を丸くする 1">
            <a:extLst>
              <a:ext uri="{FF2B5EF4-FFF2-40B4-BE49-F238E27FC236}">
                <a16:creationId xmlns:a16="http://schemas.microsoft.com/office/drawing/2014/main" id="{4C82A4C8-1C76-BE43-F137-9EE5CD82BE59}"/>
              </a:ext>
            </a:extLst>
          </p:cNvPr>
          <p:cNvSpPr/>
          <p:nvPr/>
        </p:nvSpPr>
        <p:spPr>
          <a:xfrm>
            <a:off x="222309" y="791974"/>
            <a:ext cx="9540000" cy="2299976"/>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36000" rtlCol="0" anchor="t">
            <a:spAutoFit/>
          </a:bodyPr>
          <a:lstStyle/>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本項目では、申請書の「</a:t>
            </a:r>
            <a:r>
              <a:rPr lang="en-US" altLang="ja-JP" sz="1600" dirty="0">
                <a:solidFill>
                  <a:srgbClr val="FF0000"/>
                </a:solidFill>
                <a:latin typeface="メイリオ" panose="020B0604030504040204" pitchFamily="50" charset="-128"/>
                <a:ea typeface="メイリオ" panose="020B0604030504040204" pitchFamily="50" charset="-128"/>
              </a:rPr>
              <a:t>7.</a:t>
            </a:r>
            <a:r>
              <a:rPr lang="ja-JP" altLang="en-US" sz="1600" dirty="0">
                <a:solidFill>
                  <a:srgbClr val="FF0000"/>
                </a:solidFill>
                <a:latin typeface="メイリオ" panose="020B0604030504040204" pitchFamily="50" charset="-128"/>
                <a:ea typeface="メイリオ" panose="020B0604030504040204" pitchFamily="50" charset="-128"/>
              </a:rPr>
              <a:t>事業構想（</a:t>
            </a:r>
            <a:r>
              <a:rPr lang="en-US" altLang="ja-JP" sz="1600" dirty="0">
                <a:solidFill>
                  <a:srgbClr val="FF0000"/>
                </a:solidFill>
                <a:latin typeface="メイリオ" panose="020B0604030504040204" pitchFamily="50" charset="-128"/>
                <a:ea typeface="メイリオ" panose="020B0604030504040204" pitchFamily="50" charset="-128"/>
              </a:rPr>
              <a:t>3</a:t>
            </a:r>
            <a:r>
              <a:rPr lang="ja-JP" altLang="en-US" sz="1600" dirty="0">
                <a:solidFill>
                  <a:srgbClr val="FF0000"/>
                </a:solidFill>
                <a:latin typeface="メイリオ" panose="020B0604030504040204" pitchFamily="50" charset="-128"/>
                <a:ea typeface="メイリオ" panose="020B0604030504040204" pitchFamily="50" charset="-128"/>
              </a:rPr>
              <a:t>）製品・サービスの独自価値」および「</a:t>
            </a:r>
            <a:r>
              <a:rPr lang="en-US" altLang="ja-JP" sz="1600" dirty="0">
                <a:solidFill>
                  <a:srgbClr val="FF0000"/>
                </a:solidFill>
                <a:latin typeface="メイリオ" panose="020B0604030504040204" pitchFamily="50" charset="-128"/>
                <a:ea typeface="メイリオ" panose="020B0604030504040204" pitchFamily="50" charset="-128"/>
              </a:rPr>
              <a:t>(4)</a:t>
            </a:r>
            <a:r>
              <a:rPr lang="ja-JP" altLang="en-US" sz="1600" dirty="0">
                <a:solidFill>
                  <a:srgbClr val="FF0000"/>
                </a:solidFill>
                <a:latin typeface="メイリオ" panose="020B0604030504040204" pitchFamily="50" charset="-128"/>
                <a:ea typeface="メイリオ" panose="020B0604030504040204" pitchFamily="50" charset="-128"/>
              </a:rPr>
              <a:t>解決手段 シーズの詳細」に記載した内容を踏まえ、資料を作成してください。</a:t>
            </a:r>
            <a:endParaRPr lang="en-US" altLang="ja-JP" sz="1600" dirty="0">
              <a:solidFill>
                <a:srgbClr val="FF0000"/>
              </a:solidFill>
              <a:latin typeface="メイリオ" panose="020B0604030504040204" pitchFamily="50" charset="-128"/>
              <a:ea typeface="メイリオ" panose="020B0604030504040204" pitchFamily="50" charset="-128"/>
            </a:endParaRP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想定している製品・サービスについて、利用者および購入・支払者が誰かを分かるようにした上で、それぞれに何を提供し、どのように顧客の課題解決につながるのかを記載してください。</a:t>
            </a:r>
            <a:r>
              <a:rPr lang="en-US" altLang="ja-JP" sz="1600" dirty="0">
                <a:solidFill>
                  <a:srgbClr val="FF0000"/>
                </a:solidFill>
                <a:latin typeface="メイリオ" panose="020B0604030504040204" pitchFamily="50" charset="-128"/>
                <a:ea typeface="メイリオ" panose="020B0604030504040204" pitchFamily="50" charset="-128"/>
              </a:rPr>
              <a:t>※</a:t>
            </a:r>
            <a:r>
              <a:rPr lang="ja-JP" altLang="en-US" sz="1600" dirty="0">
                <a:solidFill>
                  <a:srgbClr val="FF0000"/>
                </a:solidFill>
                <a:latin typeface="メイリオ" panose="020B0604030504040204" pitchFamily="50" charset="-128"/>
                <a:ea typeface="メイリオ" panose="020B0604030504040204" pitchFamily="50" charset="-128"/>
              </a:rPr>
              <a:t>なお、顧客像や課題の詳細は「顧客の課題」ページに記載してください。</a:t>
            </a:r>
            <a:endParaRPr lang="en-US" altLang="ja-JP" sz="1600" dirty="0">
              <a:solidFill>
                <a:srgbClr val="FF0000"/>
              </a:solidFill>
              <a:latin typeface="メイリオ" panose="020B0604030504040204" pitchFamily="50" charset="-128"/>
              <a:ea typeface="メイリオ" panose="020B0604030504040204" pitchFamily="50" charset="-128"/>
            </a:endParaRP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その製品・サービスが、具体的な顧客の課題に適合する製品・サービスかどうかを判断します。</a:t>
            </a:r>
            <a:endParaRPr lang="en-US" altLang="ja-JP" sz="1600" dirty="0">
              <a:solidFill>
                <a:srgbClr val="FF0000"/>
              </a:solidFill>
              <a:latin typeface="メイリオ" panose="020B0604030504040204" pitchFamily="50" charset="-128"/>
              <a:ea typeface="メイリオ" panose="020B0604030504040204" pitchFamily="50" charset="-128"/>
            </a:endParaRP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技術それ自体の高度さや完成度ではなく、どのような価値を提供できるのか（ユーザーがそれを使うことでどれほどよく課題を解決できるのか）を評価します。</a:t>
            </a:r>
          </a:p>
        </p:txBody>
      </p:sp>
    </p:spTree>
    <p:extLst>
      <p:ext uri="{BB962C8B-B14F-4D97-AF65-F5344CB8AC3E}">
        <p14:creationId xmlns:p14="http://schemas.microsoft.com/office/powerpoint/2010/main" val="692083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7" name="フローチャート: 代替処理 6"/>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72000" rIns="180000" bIns="36000" rtlCol="0" anchor="ctr"/>
          <a:lstStyle/>
          <a:p>
            <a:r>
              <a:rPr kumimoji="1" lang="ja-JP" altLang="en-US" sz="2000" b="1" dirty="0">
                <a:latin typeface="メイリオ" panose="020B0604030504040204" pitchFamily="50" charset="-128"/>
                <a:ea typeface="メイリオ" panose="020B0604030504040204" pitchFamily="50" charset="-128"/>
              </a:rPr>
              <a:t>ビジネスモデル</a:t>
            </a:r>
          </a:p>
        </p:txBody>
      </p:sp>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6</a:t>
            </a:fld>
            <a:endParaRPr kumimoji="1" lang="ja-JP" altLang="en-US" sz="2000" b="1" dirty="0">
              <a:solidFill>
                <a:schemeClr val="bg1"/>
              </a:solidFill>
              <a:latin typeface="Century Gothic" panose="020B0502020202020204" pitchFamily="34" charset="0"/>
            </a:endParaRPr>
          </a:p>
        </p:txBody>
      </p:sp>
      <p:sp>
        <p:nvSpPr>
          <p:cNvPr id="10" name="四角形: 角を丸くする 1">
            <a:extLst>
              <a:ext uri="{FF2B5EF4-FFF2-40B4-BE49-F238E27FC236}">
                <a16:creationId xmlns:a16="http://schemas.microsoft.com/office/drawing/2014/main" id="{A6E12EE8-B387-39ED-EF8C-CE1B2E9CC42E}"/>
              </a:ext>
            </a:extLst>
          </p:cNvPr>
          <p:cNvSpPr/>
          <p:nvPr/>
        </p:nvSpPr>
        <p:spPr>
          <a:xfrm>
            <a:off x="239896" y="662139"/>
            <a:ext cx="9533495" cy="1482731"/>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square" lIns="108000" tIns="72000" rIns="108000" bIns="36000" rtlCol="0" anchor="t">
            <a:spAutoFit/>
          </a:bodyPr>
          <a:lstStyle/>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現時点で想定しているビジネスモデルを記載してください。</a:t>
            </a: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顧客の課題を踏まえ、提供する製品・サービスが顧客に選ばれ、対価を得られる形のビジネスモデルとなっているかが重要となります。</a:t>
            </a:r>
            <a:endParaRPr lang="en-US" altLang="ja-JP" sz="1600" dirty="0">
              <a:solidFill>
                <a:srgbClr val="FF0000"/>
              </a:solidFill>
              <a:latin typeface="メイリオ" panose="020B0604030504040204" pitchFamily="50" charset="-128"/>
              <a:ea typeface="メイリオ" panose="020B0604030504040204" pitchFamily="50" charset="-128"/>
            </a:endParaRP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申請書の「</a:t>
            </a:r>
            <a:r>
              <a:rPr lang="en-US" altLang="ja-JP" sz="1600" dirty="0">
                <a:solidFill>
                  <a:srgbClr val="FF0000"/>
                </a:solidFill>
                <a:latin typeface="メイリオ" panose="020B0604030504040204" pitchFamily="50" charset="-128"/>
                <a:ea typeface="メイリオ" panose="020B0604030504040204" pitchFamily="50" charset="-128"/>
              </a:rPr>
              <a:t>(5)</a:t>
            </a:r>
            <a:r>
              <a:rPr lang="ja-JP" altLang="en-US" sz="1600" dirty="0">
                <a:solidFill>
                  <a:srgbClr val="FF0000"/>
                </a:solidFill>
                <a:latin typeface="メイリオ" panose="020B0604030504040204" pitchFamily="50" charset="-128"/>
                <a:ea typeface="メイリオ" panose="020B0604030504040204" pitchFamily="50" charset="-128"/>
              </a:rPr>
              <a:t>規制・想定される事業化リスク」に記載した内容を踏まえ、想定される事業化リスクおよびそれに対する対策についても記載してください。</a:t>
            </a:r>
          </a:p>
        </p:txBody>
      </p:sp>
    </p:spTree>
    <p:extLst>
      <p:ext uri="{BB962C8B-B14F-4D97-AF65-F5344CB8AC3E}">
        <p14:creationId xmlns:p14="http://schemas.microsoft.com/office/powerpoint/2010/main" val="40542657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7" name="フローチャート: 代替処理 6"/>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7</a:t>
            </a:fld>
            <a:endParaRPr kumimoji="1" lang="ja-JP" altLang="en-US" sz="2000" b="1" dirty="0">
              <a:solidFill>
                <a:schemeClr val="bg1"/>
              </a:solidFill>
              <a:latin typeface="Century Gothic" panose="020B0502020202020204" pitchFamily="34" charset="0"/>
            </a:endParaRPr>
          </a:p>
        </p:txBody>
      </p:sp>
      <p:sp>
        <p:nvSpPr>
          <p:cNvPr id="10" name="テキスト ボックス 9"/>
          <p:cNvSpPr txBox="1"/>
          <p:nvPr/>
        </p:nvSpPr>
        <p:spPr>
          <a:xfrm>
            <a:off x="1181592" y="0"/>
            <a:ext cx="7992001" cy="540000"/>
          </a:xfrm>
          <a:prstGeom prst="rect">
            <a:avLst/>
          </a:prstGeom>
          <a:noFill/>
        </p:spPr>
        <p:txBody>
          <a:bodyPr wrap="none" lIns="180000" tIns="72000" rIns="180000" bIns="36000" rtlCol="0" anchor="ctr" anchorCtr="0">
            <a:noAutofit/>
          </a:bodyPr>
          <a:lstStyle/>
          <a:p>
            <a:r>
              <a:rPr kumimoji="1" lang="ja-JP" altLang="en-US" sz="2000" b="1" dirty="0">
                <a:solidFill>
                  <a:schemeClr val="bg1"/>
                </a:solidFill>
                <a:latin typeface="メイリオ" panose="020B0604030504040204" pitchFamily="50" charset="-128"/>
                <a:ea typeface="メイリオ" panose="020B0604030504040204" pitchFamily="50" charset="-128"/>
              </a:rPr>
              <a:t>市場（マーケット）</a:t>
            </a:r>
            <a:endParaRPr kumimoji="1" lang="en-US" altLang="ja-JP" sz="2000" b="1" dirty="0">
              <a:solidFill>
                <a:schemeClr val="bg1"/>
              </a:solidFill>
              <a:latin typeface="メイリオ" panose="020B0604030504040204" pitchFamily="50" charset="-128"/>
              <a:ea typeface="メイリオ" panose="020B0604030504040204" pitchFamily="50" charset="-128"/>
            </a:endParaRPr>
          </a:p>
        </p:txBody>
      </p:sp>
      <p:sp>
        <p:nvSpPr>
          <p:cNvPr id="11" name="四角形: 角を丸くする 1">
            <a:extLst>
              <a:ext uri="{FF2B5EF4-FFF2-40B4-BE49-F238E27FC236}">
                <a16:creationId xmlns:a16="http://schemas.microsoft.com/office/drawing/2014/main" id="{982A295E-4D11-8D55-30DC-E55248CC42A6}"/>
              </a:ext>
            </a:extLst>
          </p:cNvPr>
          <p:cNvSpPr/>
          <p:nvPr/>
        </p:nvSpPr>
        <p:spPr>
          <a:xfrm>
            <a:off x="241337" y="639439"/>
            <a:ext cx="9540000" cy="1482731"/>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36000" rtlCol="0" anchor="t">
            <a:spAutoFit/>
          </a:bodyPr>
          <a:lstStyle/>
          <a:p>
            <a:pPr marL="465750" indent="-285750">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本項目では、申請書の「</a:t>
            </a:r>
            <a:r>
              <a:rPr lang="en-US" altLang="ja-JP" sz="1600" dirty="0">
                <a:solidFill>
                  <a:srgbClr val="FF0000"/>
                </a:solidFill>
                <a:latin typeface="メイリオ" panose="020B0604030504040204" pitchFamily="50" charset="-128"/>
                <a:ea typeface="メイリオ" panose="020B0604030504040204" pitchFamily="50" charset="-128"/>
              </a:rPr>
              <a:t>7.</a:t>
            </a:r>
            <a:r>
              <a:rPr lang="ja-JP" altLang="en-US" sz="1600" dirty="0">
                <a:solidFill>
                  <a:srgbClr val="FF0000"/>
                </a:solidFill>
                <a:latin typeface="メイリオ" panose="020B0604030504040204" pitchFamily="50" charset="-128"/>
                <a:ea typeface="メイリオ" panose="020B0604030504040204" pitchFamily="50" charset="-128"/>
              </a:rPr>
              <a:t>事業構想（</a:t>
            </a:r>
            <a:r>
              <a:rPr lang="en-US" altLang="ja-JP" sz="1600" dirty="0">
                <a:solidFill>
                  <a:srgbClr val="FF0000"/>
                </a:solidFill>
                <a:latin typeface="メイリオ" panose="020B0604030504040204" pitchFamily="50" charset="-128"/>
                <a:ea typeface="メイリオ" panose="020B0604030504040204" pitchFamily="50" charset="-128"/>
              </a:rPr>
              <a:t>3</a:t>
            </a:r>
            <a:r>
              <a:rPr lang="ja-JP" altLang="en-US" sz="1600" dirty="0">
                <a:solidFill>
                  <a:srgbClr val="FF0000"/>
                </a:solidFill>
                <a:latin typeface="メイリオ" panose="020B0604030504040204" pitchFamily="50" charset="-128"/>
                <a:ea typeface="メイリオ" panose="020B0604030504040204" pitchFamily="50" charset="-128"/>
              </a:rPr>
              <a:t>）製品・サービスの独自価値」 および「</a:t>
            </a:r>
            <a:r>
              <a:rPr lang="en-US" altLang="ja-JP" sz="1600" dirty="0">
                <a:solidFill>
                  <a:srgbClr val="FF0000"/>
                </a:solidFill>
                <a:latin typeface="メイリオ" panose="020B0604030504040204" pitchFamily="50" charset="-128"/>
                <a:ea typeface="メイリオ" panose="020B0604030504040204" pitchFamily="50" charset="-128"/>
              </a:rPr>
              <a:t>(8)</a:t>
            </a:r>
            <a:r>
              <a:rPr lang="ja-JP" altLang="en-US" sz="1600" dirty="0">
                <a:solidFill>
                  <a:srgbClr val="FF0000"/>
                </a:solidFill>
                <a:latin typeface="メイリオ" panose="020B0604030504040204" pitchFamily="50" charset="-128"/>
                <a:ea typeface="メイリオ" panose="020B0604030504040204" pitchFamily="50" charset="-128"/>
              </a:rPr>
              <a:t>圧倒的な優位性」に記載した内容を踏まえ、競合との比較を含めて資料を作成してください。</a:t>
            </a:r>
            <a:endParaRPr lang="en-US" altLang="ja-JP" sz="1600" dirty="0">
              <a:solidFill>
                <a:srgbClr val="FF0000"/>
              </a:solidFill>
              <a:latin typeface="メイリオ" panose="020B0604030504040204" pitchFamily="50" charset="-128"/>
              <a:ea typeface="メイリオ" panose="020B0604030504040204" pitchFamily="50" charset="-128"/>
            </a:endParaRPr>
          </a:p>
          <a:p>
            <a:pPr marL="465750" indent="-285750">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設立するスタートアップがマーケットインする市場について、「市場ニーズ」、「市場規模」、および「市場の成長性」の観点から市場性を説明してください。その際、市場性については国内のみにとどまらず、海外市場についても言及してください。</a:t>
            </a:r>
          </a:p>
        </p:txBody>
      </p:sp>
    </p:spTree>
    <p:extLst>
      <p:ext uri="{BB962C8B-B14F-4D97-AF65-F5344CB8AC3E}">
        <p14:creationId xmlns:p14="http://schemas.microsoft.com/office/powerpoint/2010/main" val="2236288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7" name="フローチャート: 代替処理 6"/>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8</a:t>
            </a:fld>
            <a:endParaRPr kumimoji="1" lang="ja-JP" altLang="en-US" sz="2000" b="1" dirty="0">
              <a:solidFill>
                <a:schemeClr val="bg1"/>
              </a:solidFill>
              <a:latin typeface="Century Gothic" panose="020B0502020202020204" pitchFamily="34" charset="0"/>
            </a:endParaRPr>
          </a:p>
        </p:txBody>
      </p:sp>
      <p:sp>
        <p:nvSpPr>
          <p:cNvPr id="10" name="テキスト ボックス 9"/>
          <p:cNvSpPr txBox="1"/>
          <p:nvPr/>
        </p:nvSpPr>
        <p:spPr>
          <a:xfrm>
            <a:off x="1163876" y="0"/>
            <a:ext cx="7992001" cy="540000"/>
          </a:xfrm>
          <a:prstGeom prst="rect">
            <a:avLst/>
          </a:prstGeom>
          <a:noFill/>
        </p:spPr>
        <p:txBody>
          <a:bodyPr wrap="none" lIns="180000" tIns="72000" rIns="180000" bIns="36000" rtlCol="0" anchor="ctr" anchorCtr="0">
            <a:noAutofit/>
          </a:bodyPr>
          <a:lstStyle/>
          <a:p>
            <a:r>
              <a:rPr kumimoji="1" lang="ja-JP" altLang="en-US" sz="2000" b="1" dirty="0">
                <a:solidFill>
                  <a:schemeClr val="bg1"/>
                </a:solidFill>
                <a:latin typeface="メイリオ" panose="020B0604030504040204" pitchFamily="50" charset="-128"/>
                <a:ea typeface="メイリオ" panose="020B0604030504040204" pitchFamily="50" charset="-128"/>
              </a:rPr>
              <a:t>技術・</a:t>
            </a:r>
            <a:r>
              <a:rPr lang="ja-JP" altLang="en-US" sz="2000" b="1" dirty="0">
                <a:solidFill>
                  <a:schemeClr val="bg1"/>
                </a:solidFill>
                <a:latin typeface="メイリオ" panose="020B0604030504040204" pitchFamily="50" charset="-128"/>
                <a:ea typeface="メイリオ" panose="020B0604030504040204" pitchFamily="50" charset="-128"/>
              </a:rPr>
              <a:t>知的財産</a:t>
            </a:r>
            <a:endParaRPr kumimoji="1" lang="en-US" altLang="ja-JP" sz="2000" b="1" dirty="0">
              <a:solidFill>
                <a:schemeClr val="bg1"/>
              </a:solidFill>
              <a:latin typeface="メイリオ" panose="020B0604030504040204" pitchFamily="50" charset="-128"/>
              <a:ea typeface="メイリオ" panose="020B0604030504040204" pitchFamily="50" charset="-128"/>
            </a:endParaRPr>
          </a:p>
        </p:txBody>
      </p:sp>
      <p:sp>
        <p:nvSpPr>
          <p:cNvPr id="11" name="四角形: 角を丸くする 1">
            <a:extLst>
              <a:ext uri="{FF2B5EF4-FFF2-40B4-BE49-F238E27FC236}">
                <a16:creationId xmlns:a16="http://schemas.microsoft.com/office/drawing/2014/main" id="{C63CDE64-C97F-D219-1044-DB344221D8AD}"/>
              </a:ext>
            </a:extLst>
          </p:cNvPr>
          <p:cNvSpPr/>
          <p:nvPr/>
        </p:nvSpPr>
        <p:spPr>
          <a:xfrm>
            <a:off x="183000" y="732594"/>
            <a:ext cx="9540000" cy="3371136"/>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spAutoFit/>
          </a:bodyPr>
          <a:lstStyle/>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本項目では、申請書の「</a:t>
            </a:r>
            <a:r>
              <a:rPr lang="en-US" altLang="ja-JP" sz="1600" dirty="0">
                <a:solidFill>
                  <a:srgbClr val="FF0000"/>
                </a:solidFill>
                <a:latin typeface="メイリオ" panose="020B0604030504040204" pitchFamily="50" charset="-128"/>
                <a:ea typeface="メイリオ" panose="020B0604030504040204" pitchFamily="50" charset="-128"/>
              </a:rPr>
              <a:t> 7.</a:t>
            </a:r>
            <a:r>
              <a:rPr lang="ja-JP" altLang="en-US" sz="1600" dirty="0">
                <a:solidFill>
                  <a:srgbClr val="FF0000"/>
                </a:solidFill>
                <a:latin typeface="メイリオ" panose="020B0604030504040204" pitchFamily="50" charset="-128"/>
                <a:ea typeface="メイリオ" panose="020B0604030504040204" pitchFamily="50" charset="-128"/>
              </a:rPr>
              <a:t>事業構想</a:t>
            </a:r>
            <a:r>
              <a:rPr lang="en-US" altLang="ja-JP" sz="1600" dirty="0">
                <a:solidFill>
                  <a:srgbClr val="FF0000"/>
                </a:solidFill>
                <a:latin typeface="メイリオ" panose="020B0604030504040204" pitchFamily="50" charset="-128"/>
                <a:ea typeface="メイリオ" panose="020B0604030504040204" pitchFamily="50" charset="-128"/>
              </a:rPr>
              <a:t>(4)</a:t>
            </a:r>
            <a:r>
              <a:rPr lang="ja-JP" altLang="en-US" sz="1600" dirty="0">
                <a:solidFill>
                  <a:srgbClr val="FF0000"/>
                </a:solidFill>
                <a:latin typeface="メイリオ" panose="020B0604030504040204" pitchFamily="50" charset="-128"/>
                <a:ea typeface="メイリオ" panose="020B0604030504040204" pitchFamily="50" charset="-128"/>
              </a:rPr>
              <a:t>解決手段 ①シーズの詳細、②シーズの革新性・優位性（類似技術・先行技術等の状況分析含む）、③シーズに関する知的財産の取得状況（周辺特許を含む）及びそれらのアライアンスやライセンス契約等の状況、④シーズに関する研究業績」「</a:t>
            </a:r>
            <a:r>
              <a:rPr lang="en-US" altLang="ja-JP" sz="1600" dirty="0">
                <a:solidFill>
                  <a:srgbClr val="FF0000"/>
                </a:solidFill>
                <a:latin typeface="メイリオ" panose="020B0604030504040204" pitchFamily="50" charset="-128"/>
                <a:ea typeface="メイリオ" panose="020B0604030504040204" pitchFamily="50" charset="-128"/>
              </a:rPr>
              <a:t>(8)</a:t>
            </a:r>
            <a:r>
              <a:rPr lang="ja-JP" altLang="en-US" sz="1600" dirty="0">
                <a:solidFill>
                  <a:srgbClr val="FF0000"/>
                </a:solidFill>
                <a:latin typeface="メイリオ" panose="020B0604030504040204" pitchFamily="50" charset="-128"/>
                <a:ea typeface="メイリオ" panose="020B0604030504040204" pitchFamily="50" charset="-128"/>
              </a:rPr>
              <a:t>圧倒的な優位性」に記載した内容を踏まえ、類似技術や先行技術との比較を含めて資料を作成してください。</a:t>
            </a:r>
            <a:endParaRPr lang="en-US" altLang="ja-JP" sz="1600" dirty="0">
              <a:solidFill>
                <a:srgbClr val="FF0000"/>
              </a:solidFill>
              <a:latin typeface="メイリオ" panose="020B0604030504040204" pitchFamily="50" charset="-128"/>
              <a:ea typeface="メイリオ" panose="020B0604030504040204" pitchFamily="50" charset="-128"/>
            </a:endParaRP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顧客の課題解決手段となる技術シーズについて、これまでの研究開発の進捗状況も含め説明してください。その際、技術シーズに関して、類似技術、先行技術に対する革新性、競合優位性を示してください。</a:t>
            </a:r>
            <a:endParaRPr lang="en-US" altLang="ja-JP" sz="1600" dirty="0">
              <a:solidFill>
                <a:srgbClr val="FF0000"/>
              </a:solidFill>
              <a:latin typeface="メイリオ" panose="020B0604030504040204" pitchFamily="50" charset="-128"/>
              <a:ea typeface="メイリオ" panose="020B0604030504040204" pitchFamily="50" charset="-128"/>
            </a:endParaRP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研究開発課題における基本特許やノウハウなど知的財産の獲得状況（周辺特許を含む）を記載してください。ただし、情報の秘匿性の観点から、公開できる内容のみの記載でけっこうです。</a:t>
            </a: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また、事業化に向けての知財戦略についても記載してください。特に、申請時点で知的財産を獲得していない場合は、知財獲得に向けた明確な方向性を記載するようにしてください。</a:t>
            </a:r>
          </a:p>
        </p:txBody>
      </p:sp>
    </p:spTree>
    <p:extLst>
      <p:ext uri="{BB962C8B-B14F-4D97-AF65-F5344CB8AC3E}">
        <p14:creationId xmlns:p14="http://schemas.microsoft.com/office/powerpoint/2010/main" val="4952465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7" name="フローチャート: 代替処理 6"/>
          <p:cNvSpPr/>
          <p:nvPr/>
        </p:nvSpPr>
        <p:spPr>
          <a:xfrm>
            <a:off x="1163876" y="3801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72000" rIns="180000" bIns="36000" rtlCol="0" anchor="ctr"/>
          <a:lstStyle/>
          <a:p>
            <a:r>
              <a:rPr lang="ja-JP" altLang="en-US" sz="2000" b="1" dirty="0">
                <a:latin typeface="メイリオ" panose="020B0604030504040204" pitchFamily="50" charset="-128"/>
                <a:ea typeface="メイリオ" panose="020B0604030504040204" pitchFamily="50" charset="-128"/>
              </a:rPr>
              <a:t>終了時点での達成目標とマイルストン</a:t>
            </a:r>
          </a:p>
        </p:txBody>
      </p:sp>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9</a:t>
            </a:fld>
            <a:endParaRPr kumimoji="1" lang="ja-JP" altLang="en-US" sz="2000" b="1" dirty="0">
              <a:solidFill>
                <a:schemeClr val="bg1"/>
              </a:solidFill>
              <a:latin typeface="Century Gothic" panose="020B0502020202020204" pitchFamily="34" charset="0"/>
            </a:endParaRPr>
          </a:p>
        </p:txBody>
      </p:sp>
      <p:sp>
        <p:nvSpPr>
          <p:cNvPr id="11" name="四角形: 角を丸くする 1">
            <a:extLst>
              <a:ext uri="{FF2B5EF4-FFF2-40B4-BE49-F238E27FC236}">
                <a16:creationId xmlns:a16="http://schemas.microsoft.com/office/drawing/2014/main" id="{5AC5485F-89A2-950D-8237-5CCE78A16163}"/>
              </a:ext>
            </a:extLst>
          </p:cNvPr>
          <p:cNvSpPr/>
          <p:nvPr/>
        </p:nvSpPr>
        <p:spPr>
          <a:xfrm>
            <a:off x="206750" y="803556"/>
            <a:ext cx="9540000" cy="1191816"/>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spAutoFit/>
          </a:bodyPr>
          <a:lstStyle/>
          <a:p>
            <a:pPr marL="465750" indent="-285750">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本項目では、申請書の「 </a:t>
            </a:r>
            <a:r>
              <a:rPr lang="en-US" altLang="ja-JP" sz="1600" dirty="0">
                <a:solidFill>
                  <a:srgbClr val="FF0000"/>
                </a:solidFill>
                <a:latin typeface="メイリオ" panose="020B0604030504040204" pitchFamily="50" charset="-128"/>
                <a:ea typeface="メイリオ" panose="020B0604030504040204" pitchFamily="50" charset="-128"/>
              </a:rPr>
              <a:t>7.</a:t>
            </a:r>
            <a:r>
              <a:rPr lang="ja-JP" altLang="en-US" sz="1600" dirty="0">
                <a:solidFill>
                  <a:srgbClr val="FF0000"/>
                </a:solidFill>
                <a:latin typeface="メイリオ" panose="020B0604030504040204" pitchFamily="50" charset="-128"/>
                <a:ea typeface="メイリオ" panose="020B0604030504040204" pitchFamily="50" charset="-128"/>
              </a:rPr>
              <a:t>事業構想（</a:t>
            </a:r>
            <a:r>
              <a:rPr lang="en-US" altLang="ja-JP" sz="1600" dirty="0">
                <a:solidFill>
                  <a:srgbClr val="FF0000"/>
                </a:solidFill>
                <a:latin typeface="メイリオ" panose="020B0604030504040204" pitchFamily="50" charset="-128"/>
                <a:ea typeface="メイリオ" panose="020B0604030504040204" pitchFamily="50" charset="-128"/>
              </a:rPr>
              <a:t>7</a:t>
            </a:r>
            <a:r>
              <a:rPr lang="ja-JP" altLang="en-US" sz="1600" dirty="0">
                <a:solidFill>
                  <a:srgbClr val="FF0000"/>
                </a:solidFill>
                <a:latin typeface="メイリオ" panose="020B0604030504040204" pitchFamily="50" charset="-128"/>
                <a:ea typeface="メイリオ" panose="020B0604030504040204" pitchFamily="50" charset="-128"/>
              </a:rPr>
              <a:t>）研究開発課題終了時の達成目標とマイルストン」に記載した内容を踏まえ、資料を作成してください。</a:t>
            </a:r>
            <a:endParaRPr lang="en-US" altLang="ja-JP" sz="1600" dirty="0">
              <a:solidFill>
                <a:srgbClr val="FF0000"/>
              </a:solidFill>
              <a:latin typeface="メイリオ" panose="020B0604030504040204" pitchFamily="50" charset="-128"/>
              <a:ea typeface="メイリオ" panose="020B0604030504040204" pitchFamily="50" charset="-128"/>
            </a:endParaRPr>
          </a:p>
          <a:p>
            <a:pPr marL="465750" indent="-285750">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想定する研究開発課題終了時点での達成目標と、マイルストン（中間時点での達成目標も含む）を記載してください。</a:t>
            </a:r>
          </a:p>
        </p:txBody>
      </p:sp>
    </p:spTree>
    <p:extLst>
      <p:ext uri="{BB962C8B-B14F-4D97-AF65-F5344CB8AC3E}">
        <p14:creationId xmlns:p14="http://schemas.microsoft.com/office/powerpoint/2010/main" val="2941809123"/>
      </p:ext>
    </p:extLst>
  </p:cSld>
  <p:clrMapOvr>
    <a:masterClrMapping/>
  </p:clrMapOvr>
</p:sld>
</file>

<file path=ppt/theme/theme1.xml><?xml version="1.0" encoding="utf-8"?>
<a:theme xmlns:a="http://schemas.openxmlformats.org/drawingml/2006/main" name="【HSFC】プレゼン">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プレゼンテーション33" id="{5D26B516-8E1F-4CF8-9627-7723C04B12C5}" vid="{A7BFF47E-02AD-4429-87B5-B384EE2F3EE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2024【HSFC】Presentation_Format1</Template>
  <TotalTime>701</TotalTime>
  <Words>1912</Words>
  <Application>Microsoft Office PowerPoint</Application>
  <PresentationFormat>A4 210 x 297 mm</PresentationFormat>
  <Paragraphs>144</Paragraphs>
  <Slides>14</Slides>
  <Notes>13</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14</vt:i4>
      </vt:variant>
    </vt:vector>
  </HeadingPairs>
  <TitlesOfParts>
    <vt:vector size="21" baseType="lpstr">
      <vt:lpstr>メイリオ</vt:lpstr>
      <vt:lpstr>Arial</vt:lpstr>
      <vt:lpstr>Calibri</vt:lpstr>
      <vt:lpstr>Calibri Light</vt:lpstr>
      <vt:lpstr>Century Gothic</vt:lpstr>
      <vt:lpstr>Wingdings</vt:lpstr>
      <vt:lpstr>【HSFC】プレゼン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吉田　克己</dc:creator>
  <cp:lastModifiedBy>沖田 佳奈</cp:lastModifiedBy>
  <cp:revision>58</cp:revision>
  <cp:lastPrinted>2026-02-05T01:43:02Z</cp:lastPrinted>
  <dcterms:created xsi:type="dcterms:W3CDTF">2024-03-05T05:57:04Z</dcterms:created>
  <dcterms:modified xsi:type="dcterms:W3CDTF">2026-02-05T01:46:02Z</dcterms:modified>
</cp:coreProperties>
</file>