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9" r:id="rId3"/>
    <p:sldId id="260" r:id="rId4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9" autoAdjust="0"/>
    <p:restoredTop sz="94660"/>
  </p:normalViewPr>
  <p:slideViewPr>
    <p:cSldViewPr snapToGrid="0">
      <p:cViewPr varScale="1">
        <p:scale>
          <a:sx n="87" d="100"/>
          <a:sy n="87" d="100"/>
        </p:scale>
        <p:origin x="108" y="5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889B-ED09-4FA7-9997-28C8D7541F19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6A06-AD27-4E6C-B923-741423742D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82157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889B-ED09-4FA7-9997-28C8D7541F19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6A06-AD27-4E6C-B923-741423742D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9606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889B-ED09-4FA7-9997-28C8D7541F19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6A06-AD27-4E6C-B923-741423742D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8803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889B-ED09-4FA7-9997-28C8D7541F19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6A06-AD27-4E6C-B923-741423742D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4167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889B-ED09-4FA7-9997-28C8D7541F19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6A06-AD27-4E6C-B923-741423742D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0998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889B-ED09-4FA7-9997-28C8D7541F19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6A06-AD27-4E6C-B923-741423742D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9439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889B-ED09-4FA7-9997-28C8D7541F19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6A06-AD27-4E6C-B923-741423742D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5700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889B-ED09-4FA7-9997-28C8D7541F19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6A06-AD27-4E6C-B923-741423742D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6184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889B-ED09-4FA7-9997-28C8D7541F19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6A06-AD27-4E6C-B923-741423742D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1079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889B-ED09-4FA7-9997-28C8D7541F19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6A06-AD27-4E6C-B923-741423742D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3912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889B-ED09-4FA7-9997-28C8D7541F19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6A06-AD27-4E6C-B923-741423742D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045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60889B-ED09-4FA7-9997-28C8D7541F19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136A06-AD27-4E6C-B923-741423742D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9124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>
            <a:spLocks noChangeArrowheads="1"/>
          </p:cNvSpPr>
          <p:nvPr/>
        </p:nvSpPr>
        <p:spPr bwMode="auto">
          <a:xfrm>
            <a:off x="140655" y="20244"/>
            <a:ext cx="10881571" cy="312415"/>
          </a:xfrm>
          <a:prstGeom prst="rect">
            <a:avLst/>
          </a:prstGeom>
          <a:gradFill>
            <a:gsLst>
              <a:gs pos="0">
                <a:srgbClr val="0098D0"/>
              </a:gs>
              <a:gs pos="35000">
                <a:srgbClr val="0064C8"/>
              </a:gs>
              <a:gs pos="100000">
                <a:srgbClr val="0098D0"/>
              </a:gs>
            </a:gsLst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600" b="1" dirty="0" smtClean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2026</a:t>
            </a:r>
            <a:r>
              <a:rPr lang="ja-JP" altLang="en-US" sz="1600" b="1" dirty="0" smtClean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年度</a:t>
            </a:r>
            <a:r>
              <a:rPr lang="ja-JP" altLang="en-US" sz="1600" b="1" dirty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　ものづくり企業ロボット導入</a:t>
            </a:r>
            <a:r>
              <a:rPr lang="ja-JP" altLang="en-US" sz="1600" b="1" dirty="0" smtClean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モデル</a:t>
            </a:r>
            <a:r>
              <a:rPr lang="zh-TW" altLang="en-US" sz="1600" b="1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補助</a:t>
            </a:r>
            <a:r>
              <a:rPr lang="zh-TW" altLang="en-US" sz="16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金</a:t>
            </a:r>
            <a:r>
              <a:rPr lang="ja-JP" altLang="en-US" sz="1600" b="1" dirty="0" smtClean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　事業計画概要</a:t>
            </a:r>
            <a:r>
              <a:rPr lang="ja-JP" altLang="en-US" sz="1200" b="1" dirty="0" smtClean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（●）申請時</a:t>
            </a:r>
            <a:endParaRPr lang="ja-JP" altLang="en-US" sz="1600" b="1" dirty="0">
              <a:solidFill>
                <a:schemeClr val="bg1"/>
              </a:solidFill>
              <a:latin typeface="+mn-ea"/>
              <a:cs typeface="Meiryo UI" panose="020B0604030504040204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203459" y="78615"/>
            <a:ext cx="914399" cy="2540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51" dirty="0" smtClean="0">
                <a:latin typeface="+mn-ea"/>
                <a:cs typeface="Meiryo UI" panose="020B0604030504040204" pitchFamily="50" charset="-128"/>
              </a:rPr>
              <a:t>様式２別紙１</a:t>
            </a:r>
            <a:endParaRPr lang="ja-JP" altLang="en-US" sz="1051" dirty="0">
              <a:latin typeface="+mn-ea"/>
              <a:cs typeface="Meiryo UI" panose="020B0604030504040204" pitchFamily="50" charset="-128"/>
            </a:endParaRPr>
          </a:p>
        </p:txBody>
      </p:sp>
      <p:sp>
        <p:nvSpPr>
          <p:cNvPr id="6" name="角丸四角形 5"/>
          <p:cNvSpPr/>
          <p:nvPr/>
        </p:nvSpPr>
        <p:spPr bwMode="auto">
          <a:xfrm>
            <a:off x="140655" y="405092"/>
            <a:ext cx="11894825" cy="812795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FF0000"/>
            </a:solidFill>
            <a:miter lim="800000"/>
            <a:headEnd/>
            <a:tailEnd/>
          </a:ln>
          <a:effectLst/>
          <a:extLst/>
        </p:spPr>
        <p:txBody>
          <a:bodyPr wrap="none" rtlCol="0" anchor="ctr"/>
          <a:lstStyle/>
          <a:p>
            <a:r>
              <a:rPr kumimoji="0" lang="ja-JP" altLang="en-US" dirty="0" smtClean="0">
                <a:latin typeface="+mn-ea"/>
              </a:rPr>
              <a:t>企業名：株式会社・・・・（所在地：札幌市●区・・・・、従業員数：●名 ）</a:t>
            </a:r>
            <a:endParaRPr kumimoji="0" lang="en-US" altLang="ja-JP" dirty="0" smtClean="0">
              <a:latin typeface="+mn-ea"/>
            </a:endParaRPr>
          </a:p>
          <a:p>
            <a:r>
              <a:rPr kumimoji="0" lang="ja-JP" altLang="en-US" dirty="0" smtClean="0">
                <a:latin typeface="+mn-ea"/>
              </a:rPr>
              <a:t>計画名：・・・・・・</a:t>
            </a:r>
            <a:endParaRPr kumimoji="0" lang="en-US" altLang="ja-JP" dirty="0" smtClean="0">
              <a:latin typeface="+mn-ea"/>
            </a:endParaRPr>
          </a:p>
        </p:txBody>
      </p:sp>
      <p:sp>
        <p:nvSpPr>
          <p:cNvPr id="8" name="ホームベース 7"/>
          <p:cNvSpPr/>
          <p:nvPr/>
        </p:nvSpPr>
        <p:spPr>
          <a:xfrm rot="5400000">
            <a:off x="-260598" y="1814728"/>
            <a:ext cx="1774570" cy="972065"/>
          </a:xfrm>
          <a:prstGeom prst="homePlate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320961" y="1796765"/>
            <a:ext cx="6581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solidFill>
                  <a:schemeClr val="bg1"/>
                </a:solidFill>
                <a:latin typeface="+mn-ea"/>
              </a:rPr>
              <a:t>現状認識</a:t>
            </a:r>
            <a:endParaRPr kumimoji="1" lang="ja-JP" altLang="en-US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10" name="ホームベース 9"/>
          <p:cNvSpPr/>
          <p:nvPr/>
        </p:nvSpPr>
        <p:spPr>
          <a:xfrm rot="5400000">
            <a:off x="-276960" y="3602453"/>
            <a:ext cx="1807294" cy="972065"/>
          </a:xfrm>
          <a:prstGeom prst="homePlate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+mn-ea"/>
            </a:endParaRPr>
          </a:p>
        </p:txBody>
      </p:sp>
      <p:sp>
        <p:nvSpPr>
          <p:cNvPr id="11" name="ホームベース 10"/>
          <p:cNvSpPr/>
          <p:nvPr/>
        </p:nvSpPr>
        <p:spPr>
          <a:xfrm rot="5400000">
            <a:off x="-65291" y="5204425"/>
            <a:ext cx="1383956" cy="972065"/>
          </a:xfrm>
          <a:prstGeom prst="homePlate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+mn-ea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90692" y="5180174"/>
            <a:ext cx="10132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solidFill>
                  <a:schemeClr val="bg1"/>
                </a:solidFill>
                <a:latin typeface="+mn-ea"/>
              </a:rPr>
              <a:t>目指す将来像</a:t>
            </a:r>
            <a:endParaRPr kumimoji="1" lang="ja-JP" altLang="en-US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291206" y="3537779"/>
            <a:ext cx="6878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>
                <a:solidFill>
                  <a:schemeClr val="bg1"/>
                </a:solidFill>
                <a:latin typeface="+mn-ea"/>
              </a:rPr>
              <a:t>実施</a:t>
            </a:r>
            <a:endParaRPr lang="en-US" altLang="ja-JP" dirty="0" smtClean="0">
              <a:solidFill>
                <a:schemeClr val="bg1"/>
              </a:solidFill>
              <a:latin typeface="+mn-ea"/>
            </a:endParaRPr>
          </a:p>
          <a:p>
            <a:r>
              <a:rPr lang="ja-JP" altLang="en-US" dirty="0" smtClean="0">
                <a:solidFill>
                  <a:schemeClr val="bg1"/>
                </a:solidFill>
                <a:latin typeface="+mn-ea"/>
              </a:rPr>
              <a:t>内容</a:t>
            </a:r>
            <a:endParaRPr kumimoji="1" lang="ja-JP" altLang="en-US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1292722" y="1413475"/>
            <a:ext cx="7929535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ja-JP" altLang="en-US" dirty="0" smtClean="0">
                <a:latin typeface="+mn-ea"/>
              </a:rPr>
              <a:t>申請書の「３．１　自社の現状と課題から要約を記載</a:t>
            </a:r>
            <a:endParaRPr lang="en-US" altLang="ja-JP" dirty="0" smtClean="0">
              <a:latin typeface="+mn-ea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kumimoji="1" lang="en-US" altLang="ja-JP" dirty="0">
              <a:latin typeface="+mn-ea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US" altLang="ja-JP" dirty="0" smtClean="0">
              <a:latin typeface="+mn-ea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kumimoji="1" lang="ja-JP" altLang="en-US" dirty="0">
              <a:latin typeface="+mn-ea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1292723" y="3214991"/>
            <a:ext cx="7929534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ja-JP" altLang="en-US" dirty="0" smtClean="0">
                <a:latin typeface="+mn-ea"/>
              </a:rPr>
              <a:t>申請書の「３．２　事業内容」から要約を記載</a:t>
            </a:r>
            <a:endParaRPr lang="en-US" altLang="ja-JP" dirty="0" smtClean="0">
              <a:latin typeface="+mn-ea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kumimoji="1" lang="en-US" altLang="ja-JP" dirty="0">
              <a:latin typeface="+mn-ea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US" altLang="ja-JP" dirty="0" smtClean="0">
              <a:latin typeface="+mn-ea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kumimoji="1" lang="ja-JP" altLang="en-US" dirty="0">
              <a:latin typeface="+mn-ea"/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1292723" y="5016507"/>
            <a:ext cx="7929534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ja-JP" altLang="en-US" dirty="0" smtClean="0">
                <a:latin typeface="+mn-ea"/>
              </a:rPr>
              <a:t>申請書の「３．３　事業の効果」から要約を記載</a:t>
            </a:r>
            <a:endParaRPr lang="en-US" altLang="ja-JP" dirty="0" smtClean="0">
              <a:latin typeface="+mn-ea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kumimoji="1" lang="en-US" altLang="ja-JP" dirty="0">
              <a:latin typeface="+mn-ea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US" altLang="ja-JP" dirty="0" smtClean="0">
              <a:latin typeface="+mn-ea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kumimoji="1" lang="ja-JP" altLang="en-US" dirty="0">
              <a:latin typeface="+mn-ea"/>
            </a:endParaRPr>
          </a:p>
        </p:txBody>
      </p:sp>
      <p:sp>
        <p:nvSpPr>
          <p:cNvPr id="19" name="四角形吹き出し 18"/>
          <p:cNvSpPr/>
          <p:nvPr/>
        </p:nvSpPr>
        <p:spPr>
          <a:xfrm>
            <a:off x="9638270" y="1413475"/>
            <a:ext cx="2331308" cy="4863757"/>
          </a:xfrm>
          <a:prstGeom prst="wedgeRectCallout">
            <a:avLst>
              <a:gd name="adj1" fmla="val -35294"/>
              <a:gd name="adj2" fmla="val -1438"/>
            </a:avLst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20" name="正方形/長方形 19"/>
          <p:cNvSpPr>
            <a:spLocks noChangeArrowheads="1"/>
          </p:cNvSpPr>
          <p:nvPr/>
        </p:nvSpPr>
        <p:spPr bwMode="auto">
          <a:xfrm>
            <a:off x="10150219" y="1529392"/>
            <a:ext cx="1403347" cy="312415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600" b="1" dirty="0" smtClean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実施イメージ</a:t>
            </a:r>
            <a:endParaRPr lang="ja-JP" altLang="en-US" sz="1600" b="1" dirty="0">
              <a:solidFill>
                <a:schemeClr val="bg1"/>
              </a:solidFill>
              <a:latin typeface="+mn-ea"/>
              <a:cs typeface="Meiryo UI" panose="020B0604030504040204" pitchFamily="50" charset="-128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8152408" y="6437984"/>
            <a:ext cx="3912918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1400" dirty="0" smtClean="0">
                <a:latin typeface="+mn-ea"/>
              </a:rPr>
              <a:t>※</a:t>
            </a:r>
            <a:r>
              <a:rPr kumimoji="1" lang="ja-JP" altLang="en-US" sz="1400" dirty="0" smtClean="0">
                <a:latin typeface="+mn-ea"/>
              </a:rPr>
              <a:t>本ページはプレゼン審査時の概要説明とします</a:t>
            </a:r>
            <a:endParaRPr kumimoji="1" lang="ja-JP" altLang="en-US" sz="14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8807327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>
            <a:spLocks noChangeArrowheads="1"/>
          </p:cNvSpPr>
          <p:nvPr/>
        </p:nvSpPr>
        <p:spPr bwMode="auto">
          <a:xfrm>
            <a:off x="140655" y="20244"/>
            <a:ext cx="10881571" cy="312415"/>
          </a:xfrm>
          <a:prstGeom prst="rect">
            <a:avLst/>
          </a:prstGeom>
          <a:gradFill>
            <a:gsLst>
              <a:gs pos="0">
                <a:srgbClr val="0098D0"/>
              </a:gs>
              <a:gs pos="35000">
                <a:srgbClr val="0064C8"/>
              </a:gs>
              <a:gs pos="100000">
                <a:srgbClr val="0098D0"/>
              </a:gs>
            </a:gsLst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600" b="1" dirty="0" smtClean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2026</a:t>
            </a:r>
            <a:r>
              <a:rPr lang="ja-JP" altLang="en-US" sz="1600" b="1" dirty="0" smtClean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年度</a:t>
            </a:r>
            <a:r>
              <a:rPr lang="ja-JP" altLang="en-US" sz="1600" b="1" dirty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　ものづくり企業ロボット導入</a:t>
            </a:r>
            <a:r>
              <a:rPr lang="ja-JP" altLang="en-US" sz="1600" b="1" dirty="0" smtClean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モデル</a:t>
            </a:r>
            <a:r>
              <a:rPr lang="zh-TW" altLang="en-US" sz="1600" b="1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補助</a:t>
            </a:r>
            <a:r>
              <a:rPr lang="zh-TW" altLang="en-US" sz="16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金</a:t>
            </a:r>
            <a:r>
              <a:rPr lang="ja-JP" altLang="en-US" sz="1600" b="1" dirty="0" smtClean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　事業計画概要</a:t>
            </a:r>
            <a:r>
              <a:rPr lang="ja-JP" altLang="en-US" sz="1200" b="1" dirty="0" smtClean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（●）申請時のみ</a:t>
            </a:r>
            <a:endParaRPr lang="ja-JP" altLang="en-US" sz="1600" b="1" dirty="0">
              <a:solidFill>
                <a:schemeClr val="bg1"/>
              </a:solidFill>
              <a:latin typeface="+mn-ea"/>
              <a:cs typeface="Meiryo UI" panose="020B0604030504040204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203459" y="78615"/>
            <a:ext cx="914399" cy="2540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51" dirty="0" smtClean="0">
                <a:latin typeface="+mn-ea"/>
                <a:cs typeface="Meiryo UI" panose="020B0604030504040204" pitchFamily="50" charset="-128"/>
              </a:rPr>
              <a:t>様式２別紙１</a:t>
            </a:r>
            <a:endParaRPr lang="ja-JP" altLang="en-US" sz="1051" dirty="0">
              <a:latin typeface="+mn-ea"/>
              <a:cs typeface="Meiryo UI" panose="020B0604030504040204" pitchFamily="50" charset="-128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1515967" y="1237188"/>
            <a:ext cx="8598039" cy="230832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>
                <a:solidFill>
                  <a:srgbClr val="FF0000"/>
                </a:solidFill>
                <a:latin typeface="+mn-ea"/>
              </a:rPr>
              <a:t>現在の工程・作業の状況等について</a:t>
            </a:r>
            <a:r>
              <a:rPr kumimoji="1" lang="en-US" altLang="ja-JP" sz="2400" dirty="0" smtClean="0">
                <a:solidFill>
                  <a:srgbClr val="FF0000"/>
                </a:solidFill>
                <a:latin typeface="+mn-ea"/>
              </a:rPr>
              <a:t>1</a:t>
            </a:r>
            <a:r>
              <a:rPr kumimoji="1" lang="ja-JP" altLang="en-US" sz="2400" dirty="0" smtClean="0">
                <a:solidFill>
                  <a:srgbClr val="FF0000"/>
                </a:solidFill>
                <a:latin typeface="+mn-ea"/>
              </a:rPr>
              <a:t>～</a:t>
            </a:r>
            <a:r>
              <a:rPr kumimoji="1" lang="en-US" altLang="ja-JP" sz="2400" dirty="0" smtClean="0">
                <a:solidFill>
                  <a:srgbClr val="FF0000"/>
                </a:solidFill>
                <a:latin typeface="+mn-ea"/>
              </a:rPr>
              <a:t>2</a:t>
            </a:r>
            <a:r>
              <a:rPr kumimoji="1" lang="ja-JP" altLang="en-US" sz="2400" dirty="0" smtClean="0">
                <a:solidFill>
                  <a:srgbClr val="FF0000"/>
                </a:solidFill>
                <a:latin typeface="+mn-ea"/>
              </a:rPr>
              <a:t>分程度の動画（</a:t>
            </a:r>
            <a:r>
              <a:rPr kumimoji="1" lang="en-US" altLang="ja-JP" sz="2400" dirty="0" smtClean="0">
                <a:solidFill>
                  <a:srgbClr val="FF0000"/>
                </a:solidFill>
                <a:latin typeface="+mn-ea"/>
              </a:rPr>
              <a:t>※</a:t>
            </a:r>
            <a:r>
              <a:rPr kumimoji="1" lang="ja-JP" altLang="en-US" sz="2400" dirty="0" smtClean="0">
                <a:solidFill>
                  <a:srgbClr val="FF0000"/>
                </a:solidFill>
                <a:latin typeface="+mn-ea"/>
              </a:rPr>
              <a:t>）ないしは様子のわかる実際の写真を張り付けし、紹介</a:t>
            </a:r>
            <a:endParaRPr kumimoji="1" lang="en-US" altLang="ja-JP" sz="2400" dirty="0" smtClean="0">
              <a:solidFill>
                <a:srgbClr val="FF0000"/>
              </a:solidFill>
              <a:latin typeface="+mn-ea"/>
            </a:endParaRPr>
          </a:p>
          <a:p>
            <a:endParaRPr lang="en-US" altLang="ja-JP" sz="2400" dirty="0" smtClean="0">
              <a:solidFill>
                <a:srgbClr val="FF0000"/>
              </a:solidFill>
              <a:latin typeface="+mn-ea"/>
            </a:endParaRPr>
          </a:p>
          <a:p>
            <a:r>
              <a:rPr lang="en-US" altLang="ja-JP" sz="2400" dirty="0" smtClean="0">
                <a:solidFill>
                  <a:srgbClr val="FF0000"/>
                </a:solidFill>
                <a:latin typeface="+mn-ea"/>
              </a:rPr>
              <a:t>※</a:t>
            </a:r>
            <a:r>
              <a:rPr lang="ja-JP" altLang="en-US" sz="2400" dirty="0" smtClean="0">
                <a:solidFill>
                  <a:srgbClr val="FF0000"/>
                </a:solidFill>
                <a:latin typeface="+mn-ea"/>
              </a:rPr>
              <a:t>添付ファイル容量の制限から、動画提出時は応募後、</a:t>
            </a:r>
            <a:endParaRPr lang="en-US" altLang="ja-JP" sz="2400" dirty="0" smtClean="0">
              <a:solidFill>
                <a:srgbClr val="FF0000"/>
              </a:solidFill>
              <a:latin typeface="+mn-ea"/>
            </a:endParaRPr>
          </a:p>
          <a:p>
            <a:r>
              <a:rPr lang="ja-JP" altLang="en-US" sz="2400" dirty="0">
                <a:solidFill>
                  <a:srgbClr val="FF0000"/>
                </a:solidFill>
                <a:latin typeface="+mn-ea"/>
              </a:rPr>
              <a:t>　</a:t>
            </a:r>
            <a:r>
              <a:rPr lang="ja-JP" altLang="en-US" sz="2400" dirty="0" smtClean="0">
                <a:solidFill>
                  <a:srgbClr val="FF0000"/>
                </a:solidFill>
                <a:latin typeface="+mn-ea"/>
              </a:rPr>
              <a:t>　別途提出方法を連絡します。</a:t>
            </a:r>
            <a:endParaRPr lang="en-US" altLang="ja-JP" sz="2400" dirty="0" smtClean="0">
              <a:solidFill>
                <a:srgbClr val="FF0000"/>
              </a:solidFill>
              <a:latin typeface="+mn-ea"/>
            </a:endParaRPr>
          </a:p>
          <a:p>
            <a:endParaRPr kumimoji="1" lang="en-US" altLang="ja-JP" sz="24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6705600" y="6460021"/>
            <a:ext cx="5486401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1400" dirty="0" smtClean="0">
                <a:latin typeface="+mn-ea"/>
              </a:rPr>
              <a:t>※</a:t>
            </a:r>
            <a:r>
              <a:rPr lang="ja-JP" altLang="en-US" sz="1400" dirty="0" smtClean="0">
                <a:latin typeface="+mn-ea"/>
              </a:rPr>
              <a:t>本ページは公表せず、面談審査時のプレゼン資料</a:t>
            </a:r>
            <a:r>
              <a:rPr kumimoji="1" lang="ja-JP" altLang="en-US" sz="1400" dirty="0" smtClean="0">
                <a:latin typeface="+mn-ea"/>
              </a:rPr>
              <a:t>とします</a:t>
            </a:r>
            <a:endParaRPr kumimoji="1" lang="ja-JP" altLang="en-US" sz="1400" dirty="0">
              <a:latin typeface="+mn-ea"/>
            </a:endParaRPr>
          </a:p>
        </p:txBody>
      </p:sp>
      <p:sp>
        <p:nvSpPr>
          <p:cNvPr id="3" name="角丸四角形 2"/>
          <p:cNvSpPr/>
          <p:nvPr/>
        </p:nvSpPr>
        <p:spPr>
          <a:xfrm>
            <a:off x="413539" y="738237"/>
            <a:ext cx="11405699" cy="5721783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正方形/長方形 22"/>
          <p:cNvSpPr>
            <a:spLocks noChangeArrowheads="1"/>
          </p:cNvSpPr>
          <p:nvPr/>
        </p:nvSpPr>
        <p:spPr bwMode="auto">
          <a:xfrm>
            <a:off x="3501074" y="575841"/>
            <a:ext cx="4160731" cy="324789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600" b="1" dirty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業務プロセスや配置の本件前</a:t>
            </a:r>
            <a:endParaRPr lang="en-US" altLang="ja-JP" sz="1600" b="1" dirty="0" smtClean="0">
              <a:solidFill>
                <a:schemeClr val="bg1"/>
              </a:solidFill>
              <a:latin typeface="+mn-ea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720512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>
            <a:spLocks noChangeArrowheads="1"/>
          </p:cNvSpPr>
          <p:nvPr/>
        </p:nvSpPr>
        <p:spPr bwMode="auto">
          <a:xfrm>
            <a:off x="140655" y="20244"/>
            <a:ext cx="10881571" cy="312415"/>
          </a:xfrm>
          <a:prstGeom prst="rect">
            <a:avLst/>
          </a:prstGeom>
          <a:gradFill>
            <a:gsLst>
              <a:gs pos="0">
                <a:srgbClr val="0098D0"/>
              </a:gs>
              <a:gs pos="35000">
                <a:srgbClr val="0064C8"/>
              </a:gs>
              <a:gs pos="100000">
                <a:srgbClr val="0098D0"/>
              </a:gs>
            </a:gsLst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600" b="1" dirty="0" smtClean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2026</a:t>
            </a:r>
            <a:r>
              <a:rPr lang="ja-JP" altLang="en-US" sz="1600" b="1" dirty="0" smtClean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年度</a:t>
            </a:r>
            <a:r>
              <a:rPr lang="ja-JP" altLang="en-US" sz="1600" b="1" dirty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　ものづくり企業ロボット導入</a:t>
            </a:r>
            <a:r>
              <a:rPr lang="ja-JP" altLang="en-US" sz="1600" b="1" dirty="0" smtClean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モデル</a:t>
            </a:r>
            <a:r>
              <a:rPr lang="zh-TW" altLang="en-US" sz="1600" b="1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補助</a:t>
            </a:r>
            <a:r>
              <a:rPr lang="zh-TW" altLang="en-US" sz="16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金</a:t>
            </a:r>
            <a:r>
              <a:rPr lang="ja-JP" altLang="en-US" sz="1600" b="1" dirty="0" smtClean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　事業計画概要</a:t>
            </a:r>
            <a:r>
              <a:rPr lang="ja-JP" altLang="en-US" sz="1200" b="1" dirty="0" smtClean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（●）申請</a:t>
            </a:r>
            <a:r>
              <a:rPr lang="ja-JP" altLang="en-US" sz="1200" b="1" dirty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時・（　）成果報告時</a:t>
            </a:r>
            <a:endParaRPr lang="ja-JP" altLang="en-US" sz="1600" b="1" dirty="0">
              <a:solidFill>
                <a:schemeClr val="bg1"/>
              </a:solidFill>
              <a:latin typeface="+mn-ea"/>
              <a:cs typeface="Meiryo UI" panose="020B0604030504040204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203459" y="78615"/>
            <a:ext cx="914399" cy="2540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51" dirty="0" smtClean="0">
                <a:latin typeface="+mn-ea"/>
                <a:cs typeface="Meiryo UI" panose="020B0604030504040204" pitchFamily="50" charset="-128"/>
              </a:rPr>
              <a:t>様式２別紙１</a:t>
            </a:r>
            <a:endParaRPr lang="ja-JP" altLang="en-US" sz="1051" dirty="0">
              <a:latin typeface="+mn-ea"/>
              <a:cs typeface="Meiryo UI" panose="020B0604030504040204" pitchFamily="50" charset="-128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786918" y="1502858"/>
            <a:ext cx="10056136" cy="230832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2400" dirty="0" smtClean="0">
                <a:solidFill>
                  <a:srgbClr val="FF0000"/>
                </a:solidFill>
                <a:latin typeface="+mn-ea"/>
              </a:rPr>
              <a:t>・ロボットシステムの性能・スペック、選定理由</a:t>
            </a:r>
            <a:endParaRPr lang="en-US" altLang="ja-JP" sz="2400" dirty="0" smtClean="0">
              <a:solidFill>
                <a:srgbClr val="FF0000"/>
              </a:solidFill>
              <a:latin typeface="+mn-ea"/>
            </a:endParaRPr>
          </a:p>
          <a:p>
            <a:r>
              <a:rPr lang="ja-JP" altLang="en-US" sz="2400" dirty="0" smtClean="0">
                <a:solidFill>
                  <a:srgbClr val="FF0000"/>
                </a:solidFill>
                <a:latin typeface="+mn-ea"/>
              </a:rPr>
              <a:t>・</a:t>
            </a:r>
            <a:r>
              <a:rPr lang="ja-JP" altLang="en-US" sz="2400" dirty="0">
                <a:solidFill>
                  <a:srgbClr val="FF0000"/>
                </a:solidFill>
                <a:latin typeface="+mn-ea"/>
              </a:rPr>
              <a:t>ロボットシステム</a:t>
            </a:r>
            <a:r>
              <a:rPr lang="ja-JP" altLang="en-US" sz="2400" dirty="0" smtClean="0">
                <a:solidFill>
                  <a:srgbClr val="FF0000"/>
                </a:solidFill>
                <a:latin typeface="+mn-ea"/>
              </a:rPr>
              <a:t>の現場での利</a:t>
            </a:r>
            <a:r>
              <a:rPr lang="ja-JP" altLang="en-US" sz="2400" dirty="0">
                <a:solidFill>
                  <a:srgbClr val="FF0000"/>
                </a:solidFill>
                <a:latin typeface="+mn-ea"/>
              </a:rPr>
              <a:t>活用</a:t>
            </a:r>
            <a:r>
              <a:rPr lang="ja-JP" altLang="en-US" sz="2400" dirty="0" smtClean="0">
                <a:solidFill>
                  <a:srgbClr val="FF0000"/>
                </a:solidFill>
                <a:latin typeface="+mn-ea"/>
              </a:rPr>
              <a:t>方法</a:t>
            </a:r>
            <a:r>
              <a:rPr lang="ja-JP" altLang="en-US" sz="2400" dirty="0">
                <a:solidFill>
                  <a:srgbClr val="FF0000"/>
                </a:solidFill>
                <a:latin typeface="+mn-ea"/>
              </a:rPr>
              <a:t>、</a:t>
            </a:r>
            <a:r>
              <a:rPr lang="ja-JP" altLang="en-US" sz="2400" dirty="0" smtClean="0">
                <a:solidFill>
                  <a:srgbClr val="FF0000"/>
                </a:solidFill>
                <a:latin typeface="+mn-ea"/>
              </a:rPr>
              <a:t>設置場所</a:t>
            </a:r>
            <a:endParaRPr lang="en-US" altLang="ja-JP" sz="2400" dirty="0" smtClean="0">
              <a:solidFill>
                <a:srgbClr val="FF0000"/>
              </a:solidFill>
              <a:latin typeface="+mn-ea"/>
            </a:endParaRPr>
          </a:p>
          <a:p>
            <a:r>
              <a:rPr lang="ja-JP" altLang="en-US" sz="2400" dirty="0" smtClean="0">
                <a:solidFill>
                  <a:srgbClr val="FF0000"/>
                </a:solidFill>
                <a:latin typeface="+mn-ea"/>
              </a:rPr>
              <a:t>などについて</a:t>
            </a:r>
            <a:r>
              <a:rPr lang="ja-JP" altLang="en-US" sz="2400" dirty="0">
                <a:solidFill>
                  <a:srgbClr val="FF0000"/>
                </a:solidFill>
                <a:latin typeface="+mn-ea"/>
              </a:rPr>
              <a:t>ポンチ絵</a:t>
            </a:r>
            <a:r>
              <a:rPr lang="ja-JP" altLang="en-US" sz="2400" dirty="0" smtClean="0">
                <a:solidFill>
                  <a:srgbClr val="FF0000"/>
                </a:solidFill>
                <a:latin typeface="+mn-ea"/>
              </a:rPr>
              <a:t>やイメージ図・シミュレーションなどを用いて、紹介</a:t>
            </a:r>
            <a:endParaRPr lang="en-US" altLang="ja-JP" sz="2400" dirty="0" smtClean="0">
              <a:solidFill>
                <a:srgbClr val="FF0000"/>
              </a:solidFill>
              <a:latin typeface="+mn-ea"/>
            </a:endParaRPr>
          </a:p>
          <a:p>
            <a:endParaRPr lang="en-US" altLang="ja-JP" sz="2400" dirty="0">
              <a:solidFill>
                <a:srgbClr val="FF0000"/>
              </a:solidFill>
              <a:latin typeface="+mn-ea"/>
            </a:endParaRPr>
          </a:p>
          <a:p>
            <a:endParaRPr lang="en-US" altLang="ja-JP" sz="2400" dirty="0" smtClean="0">
              <a:solidFill>
                <a:srgbClr val="FF0000"/>
              </a:solidFill>
              <a:latin typeface="+mn-ea"/>
            </a:endParaRPr>
          </a:p>
          <a:p>
            <a:r>
              <a:rPr lang="en-US" altLang="ja-JP" sz="2400" dirty="0" smtClean="0">
                <a:solidFill>
                  <a:srgbClr val="FF0000"/>
                </a:solidFill>
                <a:latin typeface="+mn-ea"/>
              </a:rPr>
              <a:t>※</a:t>
            </a:r>
            <a:r>
              <a:rPr lang="ja-JP" altLang="en-US" sz="2400" dirty="0" smtClean="0">
                <a:solidFill>
                  <a:srgbClr val="FF0000"/>
                </a:solidFill>
                <a:latin typeface="+mn-ea"/>
              </a:rPr>
              <a:t>成果報告時は導入後の「写真」を</a:t>
            </a:r>
            <a:r>
              <a:rPr lang="ja-JP" altLang="en-US" sz="2400" dirty="0">
                <a:solidFill>
                  <a:srgbClr val="FF0000"/>
                </a:solidFill>
                <a:latin typeface="+mn-ea"/>
              </a:rPr>
              <a:t>添付</a:t>
            </a:r>
            <a:endParaRPr lang="en-US" altLang="ja-JP" sz="24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6705600" y="6460021"/>
            <a:ext cx="5486401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1400" dirty="0" smtClean="0">
                <a:latin typeface="+mn-ea"/>
              </a:rPr>
              <a:t>※</a:t>
            </a:r>
            <a:r>
              <a:rPr lang="ja-JP" altLang="en-US" sz="1400" dirty="0" smtClean="0">
                <a:latin typeface="+mn-ea"/>
              </a:rPr>
              <a:t>本ページは公表せず、面談審査時のプレゼン資料</a:t>
            </a:r>
            <a:r>
              <a:rPr kumimoji="1" lang="ja-JP" altLang="en-US" sz="1400" dirty="0" smtClean="0">
                <a:latin typeface="+mn-ea"/>
              </a:rPr>
              <a:t>とします</a:t>
            </a:r>
            <a:endParaRPr kumimoji="1" lang="ja-JP" altLang="en-US" sz="1400" dirty="0">
              <a:latin typeface="+mn-ea"/>
            </a:endParaRPr>
          </a:p>
        </p:txBody>
      </p:sp>
      <p:sp>
        <p:nvSpPr>
          <p:cNvPr id="3" name="角丸四角形 2"/>
          <p:cNvSpPr/>
          <p:nvPr/>
        </p:nvSpPr>
        <p:spPr>
          <a:xfrm>
            <a:off x="413539" y="738237"/>
            <a:ext cx="11405699" cy="5721783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正方形/長方形 22"/>
          <p:cNvSpPr>
            <a:spLocks noChangeArrowheads="1"/>
          </p:cNvSpPr>
          <p:nvPr/>
        </p:nvSpPr>
        <p:spPr bwMode="auto">
          <a:xfrm>
            <a:off x="2381863" y="514057"/>
            <a:ext cx="6866245" cy="324789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600" b="1" dirty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業務プロセスや配置の</a:t>
            </a:r>
            <a:r>
              <a:rPr lang="ja-JP" altLang="en-US" sz="1600" b="1" dirty="0" smtClean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本件後（導入</a:t>
            </a:r>
            <a:r>
              <a:rPr lang="ja-JP" altLang="en-US" sz="1600" b="1" dirty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予定のロボットシステムの</a:t>
            </a:r>
            <a:r>
              <a:rPr lang="ja-JP" altLang="en-US" sz="1600" b="1" dirty="0" smtClean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詳細）</a:t>
            </a:r>
            <a:endParaRPr lang="en-US" altLang="ja-JP" sz="1600" b="1" dirty="0">
              <a:solidFill>
                <a:schemeClr val="bg1"/>
              </a:solidFill>
              <a:latin typeface="+mn-ea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140533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271</TotalTime>
  <Words>227</Words>
  <Application>Microsoft Office PowerPoint</Application>
  <PresentationFormat>ワイド画面</PresentationFormat>
  <Paragraphs>34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10" baseType="lpstr">
      <vt:lpstr>Meiryo UI</vt:lpstr>
      <vt:lpstr>ＭＳ Ｐゴシック</vt:lpstr>
      <vt:lpstr>Arial</vt:lpstr>
      <vt:lpstr>Calibri</vt:lpstr>
      <vt:lpstr>Calibri Light</vt:lpstr>
      <vt:lpstr>Wingdings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黒澤 辰憲</dc:creator>
  <cp:lastModifiedBy>福山　幸枝</cp:lastModifiedBy>
  <cp:revision>22</cp:revision>
  <cp:lastPrinted>2023-07-21T02:51:31Z</cp:lastPrinted>
  <dcterms:created xsi:type="dcterms:W3CDTF">2023-05-09T03:14:56Z</dcterms:created>
  <dcterms:modified xsi:type="dcterms:W3CDTF">2026-01-19T06:57:55Z</dcterms:modified>
</cp:coreProperties>
</file>