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sldIdLst>
    <p:sldId id="267" r:id="rId2"/>
    <p:sldId id="263" r:id="rId3"/>
    <p:sldId id="259" r:id="rId4"/>
    <p:sldId id="260" r:id="rId5"/>
    <p:sldId id="261" r:id="rId6"/>
    <p:sldId id="262" r:id="rId7"/>
    <p:sldId id="264" r:id="rId8"/>
    <p:sldId id="265" r:id="rId9"/>
    <p:sldId id="268" r:id="rId10"/>
    <p:sldId id="269" r:id="rId11"/>
    <p:sldId id="266" r:id="rId12"/>
    <p:sldId id="270" r:id="rId13"/>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EFF7"/>
    <a:srgbClr val="0066CC"/>
    <a:srgbClr val="3366CC"/>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61" d="100"/>
          <a:sy n="161" d="100"/>
        </p:scale>
        <p:origin x="1302"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DE879DF4-5E00-4FAF-A8CA-C76983D41F16}" type="datetimeFigureOut">
              <a:rPr kumimoji="1" lang="ja-JP" altLang="en-US" smtClean="0"/>
              <a:t>2025/3/25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9F722747-93CC-4E61-A8FA-DA26B376D3DC}" type="slidenum">
              <a:rPr kumimoji="1" lang="ja-JP" altLang="en-US" smtClean="0"/>
              <a:t>‹#›</a:t>
            </a:fld>
            <a:endParaRPr kumimoji="1" lang="ja-JP" altLang="en-US"/>
          </a:p>
        </p:txBody>
      </p:sp>
    </p:spTree>
    <p:extLst>
      <p:ext uri="{BB962C8B-B14F-4D97-AF65-F5344CB8AC3E}">
        <p14:creationId xmlns:p14="http://schemas.microsoft.com/office/powerpoint/2010/main" val="29177793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a:t>
            </a:fld>
            <a:endParaRPr kumimoji="1" lang="ja-JP" altLang="en-US"/>
          </a:p>
        </p:txBody>
      </p:sp>
    </p:spTree>
    <p:extLst>
      <p:ext uri="{BB962C8B-B14F-4D97-AF65-F5344CB8AC3E}">
        <p14:creationId xmlns:p14="http://schemas.microsoft.com/office/powerpoint/2010/main" val="1832835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EAE55DA-B5B4-6D81-E7FD-5D0CF36FEF2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xmlns="" id="{481BA8EA-5072-4F0F-A3C9-297F362B20E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xmlns="" id="{D63942BB-11F6-39EE-08A7-EE40A372562F}"/>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xmlns="" id="{1C2436F6-5521-9939-7632-A9DB02C8F51A}"/>
              </a:ext>
            </a:extLst>
          </p:cNvPr>
          <p:cNvSpPr>
            <a:spLocks noGrp="1"/>
          </p:cNvSpPr>
          <p:nvPr>
            <p:ph type="sldNum" sz="quarter" idx="10"/>
          </p:nvPr>
        </p:nvSpPr>
        <p:spPr/>
        <p:txBody>
          <a:bodyPr/>
          <a:lstStyle/>
          <a:p>
            <a:fld id="{9F722747-93CC-4E61-A8FA-DA26B376D3DC}" type="slidenum">
              <a:rPr kumimoji="1" lang="ja-JP" altLang="en-US" smtClean="0"/>
              <a:t>10</a:t>
            </a:fld>
            <a:endParaRPr kumimoji="1" lang="ja-JP" altLang="en-US"/>
          </a:p>
        </p:txBody>
      </p:sp>
    </p:spTree>
    <p:extLst>
      <p:ext uri="{BB962C8B-B14F-4D97-AF65-F5344CB8AC3E}">
        <p14:creationId xmlns:p14="http://schemas.microsoft.com/office/powerpoint/2010/main" val="24659688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11</a:t>
            </a:fld>
            <a:endParaRPr kumimoji="1" lang="ja-JP" altLang="en-US"/>
          </a:p>
        </p:txBody>
      </p:sp>
    </p:spTree>
    <p:extLst>
      <p:ext uri="{BB962C8B-B14F-4D97-AF65-F5344CB8AC3E}">
        <p14:creationId xmlns:p14="http://schemas.microsoft.com/office/powerpoint/2010/main" val="15850939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12</a:t>
            </a:fld>
            <a:endParaRPr kumimoji="1" lang="ja-JP" altLang="en-US"/>
          </a:p>
        </p:txBody>
      </p:sp>
    </p:spTree>
    <p:extLst>
      <p:ext uri="{BB962C8B-B14F-4D97-AF65-F5344CB8AC3E}">
        <p14:creationId xmlns:p14="http://schemas.microsoft.com/office/powerpoint/2010/main" val="2518927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2</a:t>
            </a:fld>
            <a:endParaRPr kumimoji="1" lang="ja-JP" altLang="en-US"/>
          </a:p>
        </p:txBody>
      </p:sp>
    </p:spTree>
    <p:extLst>
      <p:ext uri="{BB962C8B-B14F-4D97-AF65-F5344CB8AC3E}">
        <p14:creationId xmlns:p14="http://schemas.microsoft.com/office/powerpoint/2010/main" val="3458516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3</a:t>
            </a:fld>
            <a:endParaRPr kumimoji="1" lang="ja-JP" altLang="en-US"/>
          </a:p>
        </p:txBody>
      </p:sp>
    </p:spTree>
    <p:extLst>
      <p:ext uri="{BB962C8B-B14F-4D97-AF65-F5344CB8AC3E}">
        <p14:creationId xmlns:p14="http://schemas.microsoft.com/office/powerpoint/2010/main" val="104226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4</a:t>
            </a:fld>
            <a:endParaRPr kumimoji="1" lang="ja-JP" altLang="en-US"/>
          </a:p>
        </p:txBody>
      </p:sp>
    </p:spTree>
    <p:extLst>
      <p:ext uri="{BB962C8B-B14F-4D97-AF65-F5344CB8AC3E}">
        <p14:creationId xmlns:p14="http://schemas.microsoft.com/office/powerpoint/2010/main" val="731747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5</a:t>
            </a:fld>
            <a:endParaRPr kumimoji="1" lang="ja-JP" altLang="en-US"/>
          </a:p>
        </p:txBody>
      </p:sp>
    </p:spTree>
    <p:extLst>
      <p:ext uri="{BB962C8B-B14F-4D97-AF65-F5344CB8AC3E}">
        <p14:creationId xmlns:p14="http://schemas.microsoft.com/office/powerpoint/2010/main" val="1944774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6</a:t>
            </a:fld>
            <a:endParaRPr kumimoji="1" lang="ja-JP" altLang="en-US"/>
          </a:p>
        </p:txBody>
      </p:sp>
    </p:spTree>
    <p:extLst>
      <p:ext uri="{BB962C8B-B14F-4D97-AF65-F5344CB8AC3E}">
        <p14:creationId xmlns:p14="http://schemas.microsoft.com/office/powerpoint/2010/main" val="117472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7</a:t>
            </a:fld>
            <a:endParaRPr kumimoji="1" lang="ja-JP" altLang="en-US"/>
          </a:p>
        </p:txBody>
      </p:sp>
    </p:spTree>
    <p:extLst>
      <p:ext uri="{BB962C8B-B14F-4D97-AF65-F5344CB8AC3E}">
        <p14:creationId xmlns:p14="http://schemas.microsoft.com/office/powerpoint/2010/main" val="680828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8</a:t>
            </a:fld>
            <a:endParaRPr kumimoji="1" lang="ja-JP" altLang="en-US"/>
          </a:p>
        </p:txBody>
      </p:sp>
    </p:spTree>
    <p:extLst>
      <p:ext uri="{BB962C8B-B14F-4D97-AF65-F5344CB8AC3E}">
        <p14:creationId xmlns:p14="http://schemas.microsoft.com/office/powerpoint/2010/main" val="2318980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9F722747-93CC-4E61-A8FA-DA26B376D3DC}" type="slidenum">
              <a:rPr kumimoji="1" lang="ja-JP" altLang="en-US" smtClean="0"/>
              <a:t>9</a:t>
            </a:fld>
            <a:endParaRPr kumimoji="1" lang="ja-JP" altLang="en-US"/>
          </a:p>
        </p:txBody>
      </p:sp>
    </p:spTree>
    <p:extLst>
      <p:ext uri="{BB962C8B-B14F-4D97-AF65-F5344CB8AC3E}">
        <p14:creationId xmlns:p14="http://schemas.microsoft.com/office/powerpoint/2010/main" val="1417319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E233978-ACD1-4FE5-A555-B703267FC03A}"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8683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A052D18-7D91-4D5C-A510-97E78CFBFEFE}"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202932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2676731-E031-427B-8596-F73F43BBEB29}"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59485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547A81-DB3A-47B3-9D9C-B70AF0D6F9B8}"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76184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12CC67D-A4E6-4016-AE81-8D8AA521997F}" type="datetime1">
              <a:rPr kumimoji="1" lang="ja-JP" altLang="en-US" smtClean="0"/>
              <a:t>2025/3/25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500405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1B6FCDC-6860-4A19-867A-A3C186B3A217}"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6421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880A9B9-8A0E-445C-84E1-33C9FCD165B0}" type="datetime1">
              <a:rPr kumimoji="1" lang="ja-JP" altLang="en-US" smtClean="0"/>
              <a:t>2025/3/25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837501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46D5F69-BD09-476E-B0D8-8AC45638E408}" type="datetime1">
              <a:rPr kumimoji="1" lang="ja-JP" altLang="en-US" smtClean="0"/>
              <a:t>2025/3/25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868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D575A5B-F8BB-4B78-B5B2-ED69A3FF1ADF}" type="datetime1">
              <a:rPr kumimoji="1" lang="ja-JP" altLang="en-US" smtClean="0"/>
              <a:t>2025/3/25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318062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5A6F9C2-E765-4F0E-A0B4-7EBAF7B3D5C6}"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689175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6E9F879-2E30-49F0-92EE-A297C0E140FC}" type="datetime1">
              <a:rPr kumimoji="1" lang="ja-JP" altLang="en-US" smtClean="0"/>
              <a:t>2025/3/25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13955927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48EEFE7E-F2CD-47E2-BADF-B1BAD395D217}" type="datetime1">
              <a:rPr kumimoji="1" lang="ja-JP" altLang="en-US" smtClean="0"/>
              <a:t>2025/3/25</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12E0043F-E419-48D0-ADEF-99ED6D6DD94A}" type="slidenum">
              <a:rPr kumimoji="1" lang="ja-JP" altLang="en-US" smtClean="0"/>
              <a:t>‹#›</a:t>
            </a:fld>
            <a:endParaRPr kumimoji="1" lang="ja-JP" altLang="en-US"/>
          </a:p>
        </p:txBody>
      </p:sp>
    </p:spTree>
    <p:extLst>
      <p:ext uri="{BB962C8B-B14F-4D97-AF65-F5344CB8AC3E}">
        <p14:creationId xmlns:p14="http://schemas.microsoft.com/office/powerpoint/2010/main" val="2748307254"/>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a:t>
            </a:fld>
            <a:endParaRPr kumimoji="1" lang="ja-JP" altLang="en-US" sz="2000" b="1" dirty="0">
              <a:solidFill>
                <a:schemeClr val="bg1"/>
              </a:solidFill>
              <a:latin typeface="Century Gothic" panose="020B0502020202020204" pitchFamily="34" charset="0"/>
            </a:endParaRPr>
          </a:p>
        </p:txBody>
      </p:sp>
      <p:grpSp>
        <p:nvGrpSpPr>
          <p:cNvPr id="2" name="グループ化 1"/>
          <p:cNvGrpSpPr/>
          <p:nvPr/>
        </p:nvGrpSpPr>
        <p:grpSpPr>
          <a:xfrm>
            <a:off x="1181592" y="0"/>
            <a:ext cx="7992001" cy="540000"/>
            <a:chOff x="1181592" y="0"/>
            <a:chExt cx="7992001" cy="540000"/>
          </a:xfrm>
        </p:grpSpPr>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181592" y="0"/>
              <a:ext cx="7992001" cy="540000"/>
            </a:xfrm>
            <a:prstGeom prst="rect">
              <a:avLst/>
            </a:prstGeom>
            <a:noFill/>
          </p:spPr>
          <p:txBody>
            <a:bodyPr wrap="none" lIns="180000" tIns="72000" rIns="180000" bIns="36000" rtlCol="0" anchor="ctr" anchorCtr="0">
              <a:noAutofit/>
            </a:bodyPr>
            <a:lstStyle/>
            <a:p>
              <a:pPr algn="ctr"/>
              <a:r>
                <a:rPr kumimoji="1" lang="en-US" altLang="ja-JP" b="1" dirty="0">
                  <a:solidFill>
                    <a:schemeClr val="bg1"/>
                  </a:solidFill>
                  <a:latin typeface="メイリオ" panose="020B0604030504040204" pitchFamily="50" charset="-128"/>
                  <a:ea typeface="メイリオ" panose="020B0604030504040204" pitchFamily="50" charset="-128"/>
                </a:rPr>
                <a:t>2025</a:t>
              </a:r>
              <a:r>
                <a:rPr kumimoji="1" lang="ja-JP" altLang="en-US" b="1" dirty="0">
                  <a:solidFill>
                    <a:schemeClr val="bg1"/>
                  </a:solidFill>
                  <a:latin typeface="メイリオ" panose="020B0604030504040204" pitchFamily="50" charset="-128"/>
                  <a:ea typeface="メイリオ" panose="020B0604030504040204" pitchFamily="50" charset="-128"/>
                </a:rPr>
                <a:t>年度　</a:t>
              </a:r>
              <a:r>
                <a:rPr kumimoji="1" lang="en-US" altLang="ja-JP" b="1" dirty="0">
                  <a:solidFill>
                    <a:schemeClr val="bg1"/>
                  </a:solidFill>
                  <a:latin typeface="メイリオ" panose="020B0604030504040204" pitchFamily="50" charset="-128"/>
                  <a:ea typeface="メイリオ" panose="020B0604030504040204" pitchFamily="50" charset="-128"/>
                </a:rPr>
                <a:t>HSFC_GAP</a:t>
              </a:r>
              <a:r>
                <a:rPr kumimoji="1" lang="ja-JP" altLang="en-US" b="1" dirty="0">
                  <a:solidFill>
                    <a:schemeClr val="bg1"/>
                  </a:solidFill>
                  <a:latin typeface="メイリオ" panose="020B0604030504040204" pitchFamily="50" charset="-128"/>
                  <a:ea typeface="メイリオ" panose="020B0604030504040204" pitchFamily="50" charset="-128"/>
                </a:rPr>
                <a:t>ファンド</a:t>
              </a:r>
              <a:endParaRPr kumimoji="1" lang="en-US" altLang="ja-JP" b="1" dirty="0">
                <a:solidFill>
                  <a:schemeClr val="bg1"/>
                </a:solidFill>
                <a:latin typeface="メイリオ" panose="020B0604030504040204" pitchFamily="50" charset="-128"/>
                <a:ea typeface="メイリオ" panose="020B0604030504040204" pitchFamily="50" charset="-128"/>
              </a:endParaRPr>
            </a:p>
            <a:p>
              <a:pPr algn="ctr"/>
              <a:r>
                <a:rPr lang="ja-JP" altLang="en-US" sz="1050" b="1" dirty="0">
                  <a:solidFill>
                    <a:schemeClr val="bg1"/>
                  </a:solidFill>
                  <a:latin typeface="メイリオ" panose="020B0604030504040204" pitchFamily="50" charset="-128"/>
                  <a:ea typeface="メイリオ" panose="020B0604030504040204" pitchFamily="50" charset="-128"/>
                </a:rPr>
                <a:t>大学発新産業創出基金事業　スタートアップ・エコシステム共創プログラム</a:t>
              </a:r>
            </a:p>
          </p:txBody>
        </p:sp>
      </p:grpSp>
      <p:sp>
        <p:nvSpPr>
          <p:cNvPr id="12" name="四角形: 角を丸くする 1">
            <a:extLst>
              <a:ext uri="{FF2B5EF4-FFF2-40B4-BE49-F238E27FC236}">
                <a16:creationId xmlns:a16="http://schemas.microsoft.com/office/drawing/2014/main" xmlns="" id="{D907924E-6BBF-4357-8488-5FE0EC6A0BE3}"/>
              </a:ext>
            </a:extLst>
          </p:cNvPr>
          <p:cNvSpPr/>
          <p:nvPr/>
        </p:nvSpPr>
        <p:spPr>
          <a:xfrm>
            <a:off x="147000" y="615819"/>
            <a:ext cx="9612000" cy="202756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本フォーマットは</a:t>
            </a:r>
            <a:r>
              <a:rPr kumimoji="1" lang="ja-JP" altLang="en-US" sz="1600" dirty="0">
                <a:solidFill>
                  <a:srgbClr val="FF0000"/>
                </a:solidFill>
                <a:latin typeface="メイリオ" panose="020B0604030504040204" pitchFamily="50" charset="-128"/>
                <a:ea typeface="メイリオ" panose="020B0604030504040204" pitchFamily="50" charset="-128"/>
              </a:rPr>
              <a:t>ステップ１、ステップ２</a:t>
            </a:r>
            <a:r>
              <a:rPr lang="ja-JP" altLang="en-US" sz="1600" dirty="0">
                <a:solidFill>
                  <a:srgbClr val="FF0000"/>
                </a:solidFill>
                <a:latin typeface="メイリオ" panose="020B0604030504040204" pitchFamily="50" charset="-128"/>
                <a:ea typeface="メイリオ" panose="020B0604030504040204" pitchFamily="50" charset="-128"/>
              </a:rPr>
              <a:t>共通の</a:t>
            </a:r>
            <a:r>
              <a:rPr kumimoji="1" lang="ja-JP" altLang="en-US" sz="1600" dirty="0">
                <a:solidFill>
                  <a:srgbClr val="FF0000"/>
                </a:solidFill>
                <a:latin typeface="メイリオ" panose="020B0604030504040204" pitchFamily="50" charset="-128"/>
                <a:ea typeface="メイリオ" panose="020B0604030504040204" pitchFamily="50" charset="-128"/>
              </a:rPr>
              <a:t>申請用のひな形資料です。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kumimoji="1" lang="ja-JP" altLang="en-US" sz="1600" dirty="0">
                <a:solidFill>
                  <a:srgbClr val="FF0000"/>
                </a:solidFill>
                <a:latin typeface="メイリオ" panose="020B0604030504040204" pitchFamily="50" charset="-128"/>
                <a:ea typeface="メイリオ" panose="020B0604030504040204" pitchFamily="50" charset="-128"/>
              </a:rPr>
              <a:t>各ページの赤字のガイドラインは削除してください。</a:t>
            </a:r>
            <a:endParaRPr kumimoji="1"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本フォーマットの項目以外に、補足資料を追加する場合は、原則、全体で</a:t>
            </a:r>
            <a:r>
              <a:rPr lang="en-US" altLang="ja-JP" sz="1600" dirty="0">
                <a:solidFill>
                  <a:srgbClr val="FF0000"/>
                </a:solidFill>
                <a:latin typeface="メイリオ" panose="020B0604030504040204" pitchFamily="50" charset="-128"/>
                <a:ea typeface="メイリオ" panose="020B0604030504040204" pitchFamily="50" charset="-128"/>
              </a:rPr>
              <a:t>15</a:t>
            </a:r>
            <a:r>
              <a:rPr lang="ja-JP" altLang="en-US" sz="1600" dirty="0">
                <a:solidFill>
                  <a:srgbClr val="FF0000"/>
                </a:solidFill>
                <a:latin typeface="メイリオ" panose="020B0604030504040204" pitchFamily="50" charset="-128"/>
                <a:ea typeface="メイリオ" panose="020B0604030504040204" pitchFamily="50" charset="-128"/>
              </a:rPr>
              <a:t>ページ以内に収めてください。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公募要領の「評価・選定の着眼点」に沿った項目設定としています。記載内容は申請書とも整合させ、申請領域に詳しくない方・初見の方にも理解できるように作成してください。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原則、フォーマットの変更は行わないでください。</a:t>
            </a:r>
            <a:endParaRPr lang="en-US" altLang="ja-JP" sz="1600" dirty="0">
              <a:solidFill>
                <a:srgbClr val="FF0000"/>
              </a:solidFill>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xmlns="" id="{49F146AE-7BB0-4F26-8EE8-CB51D3DF849C}"/>
              </a:ext>
            </a:extLst>
          </p:cNvPr>
          <p:cNvSpPr txBox="1"/>
          <p:nvPr/>
        </p:nvSpPr>
        <p:spPr>
          <a:xfrm>
            <a:off x="273000" y="2707198"/>
            <a:ext cx="9360000" cy="549757"/>
          </a:xfrm>
          <a:prstGeom prst="rect">
            <a:avLst/>
          </a:prstGeom>
          <a:noFill/>
        </p:spPr>
        <p:txBody>
          <a:bodyPr wrap="square" lIns="108000" tIns="72000" rIns="108000" bIns="36000" rtlCol="0">
            <a:spAutoFit/>
          </a:bodyPr>
          <a:lstStyle/>
          <a:p>
            <a:pPr algn="ctr"/>
            <a:r>
              <a:rPr kumimoji="1" lang="ja-JP" altLang="en-US" sz="2800" b="1" dirty="0">
                <a:latin typeface="メイリオ" panose="020B0604030504040204" pitchFamily="50" charset="-128"/>
                <a:ea typeface="メイリオ" panose="020B0604030504040204" pitchFamily="50" charset="-128"/>
              </a:rPr>
              <a:t>申請課題名称</a:t>
            </a:r>
          </a:p>
        </p:txBody>
      </p:sp>
      <p:graphicFrame>
        <p:nvGraphicFramePr>
          <p:cNvPr id="3" name="表 2"/>
          <p:cNvGraphicFramePr>
            <a:graphicFrameLocks noGrp="1"/>
          </p:cNvGraphicFramePr>
          <p:nvPr>
            <p:extLst>
              <p:ext uri="{D42A27DB-BD31-4B8C-83A1-F6EECF244321}">
                <p14:modId xmlns:p14="http://schemas.microsoft.com/office/powerpoint/2010/main" val="3918159448"/>
              </p:ext>
            </p:extLst>
          </p:nvPr>
        </p:nvGraphicFramePr>
        <p:xfrm>
          <a:off x="5194637" y="4874573"/>
          <a:ext cx="4432530" cy="1551360"/>
        </p:xfrm>
        <a:graphic>
          <a:graphicData uri="http://schemas.openxmlformats.org/drawingml/2006/table">
            <a:tbl>
              <a:tblPr firstRow="1" bandRow="1">
                <a:tableStyleId>{5C22544A-7EE6-4342-B048-85BDC9FD1C3A}</a:tableStyleId>
              </a:tblPr>
              <a:tblGrid>
                <a:gridCol w="1192530">
                  <a:extLst>
                    <a:ext uri="{9D8B030D-6E8A-4147-A177-3AD203B41FA5}">
                      <a16:colId xmlns:a16="http://schemas.microsoft.com/office/drawing/2014/main" xmlns="" val="20000"/>
                    </a:ext>
                  </a:extLst>
                </a:gridCol>
                <a:gridCol w="3240000">
                  <a:extLst>
                    <a:ext uri="{9D8B030D-6E8A-4147-A177-3AD203B41FA5}">
                      <a16:colId xmlns:a16="http://schemas.microsoft.com/office/drawing/2014/main" xmlns="" val="20001"/>
                    </a:ext>
                  </a:extLst>
                </a:gridCol>
              </a:tblGrid>
              <a:tr h="360000">
                <a:tc gridSpan="2">
                  <a:txBody>
                    <a:bodyPr/>
                    <a:lstStyle/>
                    <a:p>
                      <a:pPr algn="ctr"/>
                      <a:r>
                        <a:rPr kumimoji="1" lang="ja-JP" altLang="en-US" sz="1600" b="1" dirty="0">
                          <a:latin typeface="メイリオ" panose="020B0604030504040204" pitchFamily="50" charset="-128"/>
                          <a:ea typeface="メイリオ" panose="020B0604030504040204" pitchFamily="50" charset="-128"/>
                        </a:rPr>
                        <a:t>事業化推進機関　</a:t>
                      </a: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ステップ</a:t>
                      </a:r>
                      <a:r>
                        <a:rPr kumimoji="1" lang="en-US" altLang="ja-JP" sz="1200" b="1" dirty="0">
                          <a:latin typeface="メイリオ" panose="020B0604030504040204" pitchFamily="50" charset="-128"/>
                          <a:ea typeface="メイリオ" panose="020B0604030504040204" pitchFamily="50" charset="-128"/>
                        </a:rPr>
                        <a:t>2</a:t>
                      </a:r>
                      <a:r>
                        <a:rPr kumimoji="1" lang="ja-JP" altLang="en-US" sz="1200" b="1" dirty="0">
                          <a:latin typeface="メイリオ" panose="020B0604030504040204" pitchFamily="50" charset="-128"/>
                          <a:ea typeface="メイリオ" panose="020B0604030504040204" pitchFamily="50" charset="-128"/>
                        </a:rPr>
                        <a:t>のみ記載</a:t>
                      </a:r>
                    </a:p>
                  </a:txBody>
                  <a:tcPr marT="108000" marB="36000">
                    <a:solidFill>
                      <a:srgbClr val="002060"/>
                    </a:solidFill>
                  </a:tcPr>
                </a:tc>
                <a:tc hMerge="1">
                  <a:txBody>
                    <a:bodyPr/>
                    <a:lstStyle/>
                    <a:p>
                      <a:endParaRPr kumimoji="1" lang="ja-JP" altLang="en-US" dirty="0"/>
                    </a:p>
                  </a:txBody>
                  <a:tcPr/>
                </a:tc>
                <a:extLst>
                  <a:ext uri="{0D108BD9-81ED-4DB2-BD59-A6C34878D82A}">
                    <a16:rowId xmlns:a16="http://schemas.microsoft.com/office/drawing/2014/main" xmlns="" val="10000"/>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1</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1"/>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2</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2"/>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機関名</a:t>
                      </a:r>
                      <a:r>
                        <a:rPr kumimoji="1" lang="en-US" altLang="ja-JP" sz="1600" b="1" dirty="0">
                          <a:latin typeface="メイリオ" panose="020B0604030504040204" pitchFamily="50" charset="-128"/>
                          <a:ea typeface="メイリオ" panose="020B0604030504040204" pitchFamily="50" charset="-128"/>
                        </a:rPr>
                        <a:t>3</a:t>
                      </a:r>
                      <a:r>
                        <a:rPr kumimoji="1" lang="ja-JP" altLang="en-US" sz="1600" b="1" dirty="0">
                          <a:latin typeface="メイリオ" panose="020B0604030504040204" pitchFamily="50" charset="-128"/>
                          <a:ea typeface="メイリオ" panose="020B0604030504040204" pitchFamily="50" charset="-128"/>
                        </a:rPr>
                        <a:t>：</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2869289960"/>
              </p:ext>
            </p:extLst>
          </p:nvPr>
        </p:nvGraphicFramePr>
        <p:xfrm>
          <a:off x="273000" y="4874573"/>
          <a:ext cx="4711930" cy="1551360"/>
        </p:xfrm>
        <a:graphic>
          <a:graphicData uri="http://schemas.openxmlformats.org/drawingml/2006/table">
            <a:tbl>
              <a:tblPr firstRow="1" bandRow="1">
                <a:tableStyleId>{5C22544A-7EE6-4342-B048-85BDC9FD1C3A}</a:tableStyleId>
              </a:tblPr>
              <a:tblGrid>
                <a:gridCol w="1471930">
                  <a:extLst>
                    <a:ext uri="{9D8B030D-6E8A-4147-A177-3AD203B41FA5}">
                      <a16:colId xmlns:a16="http://schemas.microsoft.com/office/drawing/2014/main" xmlns="" val="20000"/>
                    </a:ext>
                  </a:extLst>
                </a:gridCol>
                <a:gridCol w="3240000">
                  <a:extLst>
                    <a:ext uri="{9D8B030D-6E8A-4147-A177-3AD203B41FA5}">
                      <a16:colId xmlns:a16="http://schemas.microsoft.com/office/drawing/2014/main" xmlns="" val="20001"/>
                    </a:ext>
                  </a:extLst>
                </a:gridCol>
              </a:tblGrid>
              <a:tr h="360000">
                <a:tc gridSpan="2">
                  <a:txBody>
                    <a:bodyPr/>
                    <a:lstStyle/>
                    <a:p>
                      <a:pPr algn="ctr"/>
                      <a:r>
                        <a:rPr kumimoji="1" lang="ja-JP" altLang="en-US" sz="1600" b="1" dirty="0">
                          <a:latin typeface="メイリオ" panose="020B0604030504040204" pitchFamily="50" charset="-128"/>
                          <a:ea typeface="メイリオ" panose="020B0604030504040204" pitchFamily="50" charset="-128"/>
                        </a:rPr>
                        <a:t>研究代表者</a:t>
                      </a:r>
                    </a:p>
                  </a:txBody>
                  <a:tcPr marT="108000" marB="36000">
                    <a:solidFill>
                      <a:srgbClr val="002060"/>
                    </a:solidFill>
                  </a:tcPr>
                </a:tc>
                <a:tc hMerge="1">
                  <a:txBody>
                    <a:bodyPr/>
                    <a:lstStyle/>
                    <a:p>
                      <a:endParaRPr kumimoji="1" lang="ja-JP" altLang="en-US" dirty="0"/>
                    </a:p>
                  </a:txBody>
                  <a:tcPr/>
                </a:tc>
                <a:extLst>
                  <a:ext uri="{0D108BD9-81ED-4DB2-BD59-A6C34878D82A}">
                    <a16:rowId xmlns:a16="http://schemas.microsoft.com/office/drawing/2014/main" xmlns="" val="10000"/>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所属大学名：</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1"/>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所属部署　：</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2"/>
                  </a:ext>
                </a:extLst>
              </a:tr>
              <a:tr h="360000">
                <a:tc>
                  <a:txBody>
                    <a:bodyPr/>
                    <a:lstStyle/>
                    <a:p>
                      <a:r>
                        <a:rPr kumimoji="1" lang="ja-JP" altLang="en-US" sz="1600" b="1" dirty="0">
                          <a:latin typeface="メイリオ" panose="020B0604030504040204" pitchFamily="50" charset="-128"/>
                          <a:ea typeface="メイリオ" panose="020B0604030504040204" pitchFamily="50" charset="-128"/>
                        </a:rPr>
                        <a:t>役職・氏名：</a:t>
                      </a:r>
                    </a:p>
                  </a:txBody>
                  <a:tcPr marT="108000" marB="36000">
                    <a:solidFill>
                      <a:srgbClr val="EAEFF7"/>
                    </a:solidFill>
                  </a:tcPr>
                </a:tc>
                <a:tc>
                  <a:txBody>
                    <a:bodyPr/>
                    <a:lstStyle/>
                    <a:p>
                      <a:endParaRPr kumimoji="1" lang="ja-JP" altLang="en-US" sz="1600" b="1" dirty="0">
                        <a:latin typeface="メイリオ" panose="020B0604030504040204" pitchFamily="50" charset="-128"/>
                        <a:ea typeface="メイリオ" panose="020B0604030504040204" pitchFamily="50" charset="-128"/>
                      </a:endParaRPr>
                    </a:p>
                  </a:txBody>
                  <a:tcPr marT="108000" marB="36000">
                    <a:solidFill>
                      <a:srgbClr val="EAEFF7"/>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614319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3C959CF-57BE-3F76-85E2-6E932DDD859B}"/>
            </a:ext>
          </a:extLst>
        </p:cNvPr>
        <p:cNvGrpSpPr/>
        <p:nvPr/>
      </p:nvGrpSpPr>
      <p:grpSpPr>
        <a:xfrm>
          <a:off x="0" y="0"/>
          <a:ext cx="0" cy="0"/>
          <a:chOff x="0" y="0"/>
          <a:chExt cx="0" cy="0"/>
        </a:xfrm>
      </p:grpSpPr>
      <p:pic>
        <p:nvPicPr>
          <p:cNvPr id="6" name="図 5">
            <a:extLst>
              <a:ext uri="{FF2B5EF4-FFF2-40B4-BE49-F238E27FC236}">
                <a16:creationId xmlns:a16="http://schemas.microsoft.com/office/drawing/2014/main" xmlns="" id="{7968D383-4E5F-0155-6BCC-C106D119D5BA}"/>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a:extLst>
              <a:ext uri="{FF2B5EF4-FFF2-40B4-BE49-F238E27FC236}">
                <a16:creationId xmlns:a16="http://schemas.microsoft.com/office/drawing/2014/main" xmlns="" id="{B8AAD83A-24A8-C298-A081-4E4490A8F233}"/>
              </a:ext>
            </a:extLst>
          </p:cNvPr>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研究開発費の資金使途</a:t>
            </a:r>
          </a:p>
        </p:txBody>
      </p:sp>
      <p:sp>
        <p:nvSpPr>
          <p:cNvPr id="8" name="フローチャート: 代替処理 7">
            <a:extLst>
              <a:ext uri="{FF2B5EF4-FFF2-40B4-BE49-F238E27FC236}">
                <a16:creationId xmlns:a16="http://schemas.microsoft.com/office/drawing/2014/main" xmlns="" id="{5A5A01DF-E7B7-7475-A4B3-C8D5C9B8AF8C}"/>
              </a:ext>
            </a:extLst>
          </p:cNvPr>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a:extLst>
              <a:ext uri="{FF2B5EF4-FFF2-40B4-BE49-F238E27FC236}">
                <a16:creationId xmlns:a16="http://schemas.microsoft.com/office/drawing/2014/main" xmlns="" id="{DAA6340D-0728-5B9A-70A2-54B5A86EDE82}"/>
              </a:ext>
            </a:extLst>
          </p:cNvPr>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10</a:t>
            </a:fld>
            <a:endParaRPr kumimoji="1" lang="ja-JP" altLang="en-US" sz="2000" b="1" dirty="0">
              <a:solidFill>
                <a:schemeClr val="bg1"/>
              </a:solidFill>
              <a:latin typeface="Century Gothic" panose="020B0502020202020204" pitchFamily="34" charset="0"/>
            </a:endParaRPr>
          </a:p>
        </p:txBody>
      </p:sp>
      <p:graphicFrame>
        <p:nvGraphicFramePr>
          <p:cNvPr id="2" name="表 1">
            <a:extLst>
              <a:ext uri="{FF2B5EF4-FFF2-40B4-BE49-F238E27FC236}">
                <a16:creationId xmlns:a16="http://schemas.microsoft.com/office/drawing/2014/main" xmlns="" id="{8A765FD3-CDDA-D439-BF6D-A854FFD90C03}"/>
              </a:ext>
            </a:extLst>
          </p:cNvPr>
          <p:cNvGraphicFramePr>
            <a:graphicFrameLocks noGrp="1"/>
          </p:cNvGraphicFramePr>
          <p:nvPr/>
        </p:nvGraphicFramePr>
        <p:xfrm>
          <a:off x="687394" y="1046772"/>
          <a:ext cx="8531213" cy="5409684"/>
        </p:xfrm>
        <a:graphic>
          <a:graphicData uri="http://schemas.openxmlformats.org/drawingml/2006/table">
            <a:tbl>
              <a:tblPr>
                <a:tableStyleId>{5C22544A-7EE6-4342-B048-85BDC9FD1C3A}</a:tableStyleId>
              </a:tblPr>
              <a:tblGrid>
                <a:gridCol w="1263188">
                  <a:extLst>
                    <a:ext uri="{9D8B030D-6E8A-4147-A177-3AD203B41FA5}">
                      <a16:colId xmlns:a16="http://schemas.microsoft.com/office/drawing/2014/main" xmlns="" val="20000"/>
                    </a:ext>
                  </a:extLst>
                </a:gridCol>
                <a:gridCol w="1868025">
                  <a:extLst>
                    <a:ext uri="{9D8B030D-6E8A-4147-A177-3AD203B41FA5}">
                      <a16:colId xmlns:a16="http://schemas.microsoft.com/office/drawing/2014/main" xmlns="" val="20001"/>
                    </a:ext>
                  </a:extLst>
                </a:gridCol>
                <a:gridCol w="5400000">
                  <a:extLst>
                    <a:ext uri="{9D8B030D-6E8A-4147-A177-3AD203B41FA5}">
                      <a16:colId xmlns:a16="http://schemas.microsoft.com/office/drawing/2014/main" xmlns="" val="20002"/>
                    </a:ext>
                  </a:extLst>
                </a:gridCol>
              </a:tblGrid>
              <a:tr h="270040">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　費目</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zh-TW" altLang="en-US" sz="1100" u="none" strike="noStrike" dirty="0">
                          <a:solidFill>
                            <a:schemeClr val="bg1"/>
                          </a:solidFill>
                          <a:effectLst/>
                          <a:latin typeface="メイリオ" panose="020B0604030504040204" pitchFamily="50" charset="-128"/>
                          <a:ea typeface="メイリオ" panose="020B0604030504040204" pitchFamily="50" charset="-128"/>
                        </a:rPr>
                        <a:t>予算希望額</a:t>
                      </a:r>
                      <a:r>
                        <a:rPr lang="ja-JP" altLang="en-US" sz="1100" u="none" strike="noStrike" dirty="0">
                          <a:solidFill>
                            <a:schemeClr val="bg1"/>
                          </a:solidFill>
                          <a:effectLst/>
                          <a:latin typeface="メイリオ" panose="020B0604030504040204" pitchFamily="50" charset="-128"/>
                          <a:ea typeface="メイリオ" panose="020B0604030504040204" pitchFamily="50" charset="-128"/>
                        </a:rPr>
                        <a:t>（単位：千円）</a:t>
                      </a:r>
                      <a:endParaRPr lang="zh-TW" altLang="en-US" sz="11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使途</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xmlns="" val="10000"/>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①物品費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28575"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296542315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2"/>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3"/>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②旅費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306831997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5"/>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6"/>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③人件費・謝金</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7"/>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4287103666"/>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9"/>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④その他</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10"/>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6870062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1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12"/>
                  </a:ext>
                </a:extLst>
              </a:tr>
              <a:tr h="302332">
                <a:tc>
                  <a:txBody>
                    <a:bodyPr/>
                    <a:lstStyle/>
                    <a:p>
                      <a:pPr algn="l" fontAlgn="ctr"/>
                      <a:r>
                        <a:rPr lang="ja-JP" altLang="en-US" sz="1200" b="0" i="0" u="none" strike="noStrike" dirty="0">
                          <a:solidFill>
                            <a:schemeClr val="bg1"/>
                          </a:solidFill>
                          <a:effectLst/>
                          <a:latin typeface="メイリオ" panose="020B0604030504040204" pitchFamily="50" charset="-128"/>
                          <a:ea typeface="メイリオ" panose="020B0604030504040204" pitchFamily="50" charset="-128"/>
                        </a:rPr>
                        <a:t>合計</a:t>
                      </a: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r" fontAlgn="ctr"/>
                      <a:endParaRPr lang="en-US" altLang="ja-JP" sz="14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l" fontAlgn="ct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xmlns="" val="10013"/>
                  </a:ext>
                </a:extLst>
              </a:tr>
            </a:tbl>
          </a:graphicData>
        </a:graphic>
      </p:graphicFrame>
      <p:sp>
        <p:nvSpPr>
          <p:cNvPr id="3" name="正方形/長方形 2">
            <a:extLst>
              <a:ext uri="{FF2B5EF4-FFF2-40B4-BE49-F238E27FC236}">
                <a16:creationId xmlns:a16="http://schemas.microsoft.com/office/drawing/2014/main" xmlns="" id="{8A9DB933-3341-CEBE-7E1D-0EB5F2BF5739}"/>
              </a:ext>
            </a:extLst>
          </p:cNvPr>
          <p:cNvSpPr/>
          <p:nvPr/>
        </p:nvSpPr>
        <p:spPr>
          <a:xfrm>
            <a:off x="550641" y="665565"/>
            <a:ext cx="2000548" cy="386054"/>
          </a:xfrm>
          <a:prstGeom prst="rect">
            <a:avLst/>
          </a:prstGeom>
        </p:spPr>
        <p:txBody>
          <a:bodyPr wrap="none" lIns="0" tIns="72000" rIns="0" bIns="36000">
            <a:spAutoFit/>
          </a:bodyPr>
          <a:lstStyle/>
          <a:p>
            <a:r>
              <a:rPr lang="en-US" altLang="ja-JP"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２年度目予算 </a:t>
            </a:r>
            <a:r>
              <a:rPr lang="en-US" altLang="ja-JP" b="1" dirty="0">
                <a:solidFill>
                  <a:srgbClr val="002060"/>
                </a:solidFill>
                <a:latin typeface="メイリオ" panose="020B0604030504040204" pitchFamily="50" charset="-128"/>
                <a:ea typeface="メイリオ" panose="020B0604030504040204" pitchFamily="50" charset="-128"/>
              </a:rPr>
              <a:t>】</a:t>
            </a:r>
            <a:endParaRPr lang="ja-JP" altLang="en-US" b="1" dirty="0">
              <a:solidFill>
                <a:srgbClr val="002060"/>
              </a:solidFill>
            </a:endParaRPr>
          </a:p>
        </p:txBody>
      </p:sp>
      <p:sp>
        <p:nvSpPr>
          <p:cNvPr id="5" name="四角形: 角を丸くする 1">
            <a:extLst>
              <a:ext uri="{FF2B5EF4-FFF2-40B4-BE49-F238E27FC236}">
                <a16:creationId xmlns:a16="http://schemas.microsoft.com/office/drawing/2014/main" xmlns="" id="{486C5385-94B7-BBCC-0074-DDAB9FDCC5FA}"/>
              </a:ext>
            </a:extLst>
          </p:cNvPr>
          <p:cNvSpPr/>
          <p:nvPr/>
        </p:nvSpPr>
        <p:spPr>
          <a:xfrm>
            <a:off x="183000" y="2687633"/>
            <a:ext cx="9533495" cy="148273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algn="just"/>
            <a:r>
              <a:rPr lang="en-US" altLang="ja-JP" sz="1600" dirty="0">
                <a:solidFill>
                  <a:srgbClr val="FF0000"/>
                </a:solidFill>
                <a:latin typeface="メイリオ" panose="020B0604030504040204" pitchFamily="50" charset="-128"/>
                <a:ea typeface="メイリオ" panose="020B0604030504040204" pitchFamily="50" charset="-128"/>
              </a:rPr>
              <a:t>H</a:t>
            </a:r>
            <a:r>
              <a:rPr lang="ja-JP" altLang="en-US" sz="1600" dirty="0">
                <a:solidFill>
                  <a:srgbClr val="FF0000"/>
                </a:solidFill>
                <a:latin typeface="メイリオ" panose="020B0604030504040204" pitchFamily="50" charset="-128"/>
                <a:ea typeface="メイリオ" panose="020B0604030504040204" pitchFamily="50" charset="-128"/>
              </a:rPr>
              <a:t>）研究開発費の資金使途</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様式</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：課題予算案に記載した研究開発費の主な資金使途を費目別に記載してください。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行が不足する場合は追加して作成してください。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年度をまたがり予算配分する場合は、本ページを複製し、年度毎（</a:t>
            </a:r>
            <a:r>
              <a:rPr lang="en-US" altLang="ja-JP" sz="1600" dirty="0">
                <a:solidFill>
                  <a:srgbClr val="FF0000"/>
                </a:solidFill>
                <a:latin typeface="メイリオ" panose="020B0604030504040204" pitchFamily="50" charset="-128"/>
                <a:ea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rPr>
              <a:t>年度分、</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年度分、</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年度分）に作成してください。</a:t>
            </a:r>
          </a:p>
        </p:txBody>
      </p:sp>
    </p:spTree>
    <p:extLst>
      <p:ext uri="{BB962C8B-B14F-4D97-AF65-F5344CB8AC3E}">
        <p14:creationId xmlns:p14="http://schemas.microsoft.com/office/powerpoint/2010/main" val="875805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事業化推進機関等によるサポートのポイント</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11</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xmlns="" id="{5AC5485F-89A2-950D-8237-5CCE78A16163}"/>
              </a:ext>
            </a:extLst>
          </p:cNvPr>
          <p:cNvSpPr/>
          <p:nvPr/>
        </p:nvSpPr>
        <p:spPr>
          <a:xfrm>
            <a:off x="183000" y="2833092"/>
            <a:ext cx="9540000" cy="119181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en-US" altLang="ja-JP" sz="1600" dirty="0">
                <a:solidFill>
                  <a:srgbClr val="FF0000"/>
                </a:solidFill>
                <a:latin typeface="メイリオ" panose="020B0604030504040204" pitchFamily="50" charset="-128"/>
                <a:ea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rPr>
              <a:t>ステップ２のみ必須（ステップ</a:t>
            </a:r>
            <a:r>
              <a:rPr lang="en-US" altLang="ja-JP" sz="1600" dirty="0">
                <a:solidFill>
                  <a:srgbClr val="FF0000"/>
                </a:solidFill>
                <a:latin typeface="メイリオ" panose="020B0604030504040204" pitchFamily="50" charset="-128"/>
                <a:ea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rPr>
              <a:t>申請の場合はスライドごと削除して構わない）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タイトルは適宜変更可。</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事業化推進機関、伴走する</a:t>
            </a:r>
            <a:r>
              <a:rPr lang="en-US" altLang="ja-JP" sz="1600" dirty="0">
                <a:solidFill>
                  <a:srgbClr val="FF0000"/>
                </a:solidFill>
                <a:latin typeface="メイリオ" panose="020B0604030504040204" pitchFamily="50" charset="-128"/>
                <a:ea typeface="メイリオ" panose="020B0604030504040204" pitchFamily="50" charset="-128"/>
              </a:rPr>
              <a:t>VC</a:t>
            </a:r>
            <a:r>
              <a:rPr lang="ja-JP" altLang="en-US" sz="1600" dirty="0">
                <a:solidFill>
                  <a:srgbClr val="FF0000"/>
                </a:solidFill>
                <a:latin typeface="メイリオ" panose="020B0604030504040204" pitchFamily="50" charset="-128"/>
                <a:ea typeface="メイリオ" panose="020B0604030504040204" pitchFamily="50" charset="-128"/>
              </a:rPr>
              <a:t>等が、どのような観点で具体的にどのような支援をするのか記載してください。</a:t>
            </a:r>
          </a:p>
        </p:txBody>
      </p:sp>
    </p:spTree>
    <p:extLst>
      <p:ext uri="{BB962C8B-B14F-4D97-AF65-F5344CB8AC3E}">
        <p14:creationId xmlns:p14="http://schemas.microsoft.com/office/powerpoint/2010/main" val="4048302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補足事項</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12</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xmlns="" id="{5AC5485F-89A2-950D-8237-5CCE78A16163}"/>
              </a:ext>
            </a:extLst>
          </p:cNvPr>
          <p:cNvSpPr/>
          <p:nvPr/>
        </p:nvSpPr>
        <p:spPr>
          <a:xfrm>
            <a:off x="183000" y="2898434"/>
            <a:ext cx="9540000" cy="104751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144000" bIns="36000" rtlCol="0" anchor="t">
            <a:spAutoFit/>
          </a:bodyPr>
          <a:lstStyle/>
          <a:p>
            <a:pPr marL="285750" indent="-285750" algn="just">
              <a:lnSpc>
                <a:spcPct val="120000"/>
              </a:lnSpc>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補足事項がなければ本ページは削除してください。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285750" indent="-285750" algn="just">
              <a:lnSpc>
                <a:spcPct val="120000"/>
              </a:lnSpc>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なお、データや図表などを補足資料として追加する場合は、原則、全体で</a:t>
            </a:r>
            <a:r>
              <a:rPr lang="en-US" altLang="ja-JP" sz="1600" dirty="0">
                <a:solidFill>
                  <a:srgbClr val="FF0000"/>
                </a:solidFill>
                <a:latin typeface="メイリオ" panose="020B0604030504040204" pitchFamily="50" charset="-128"/>
                <a:ea typeface="メイリオ" panose="020B0604030504040204" pitchFamily="50" charset="-128"/>
              </a:rPr>
              <a:t>15</a:t>
            </a:r>
            <a:r>
              <a:rPr lang="ja-JP" altLang="en-US" sz="1600" dirty="0">
                <a:solidFill>
                  <a:srgbClr val="FF0000"/>
                </a:solidFill>
                <a:latin typeface="メイリオ" panose="020B0604030504040204" pitchFamily="50" charset="-128"/>
                <a:ea typeface="メイリオ" panose="020B0604030504040204" pitchFamily="50" charset="-128"/>
              </a:rPr>
              <a:t>ページ以内に収まるように作成してください。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13400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2</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顧客の課題</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xmlns="" id="{C924E554-57EF-CE62-7068-930710219F05}"/>
              </a:ext>
            </a:extLst>
          </p:cNvPr>
          <p:cNvSpPr/>
          <p:nvPr/>
        </p:nvSpPr>
        <p:spPr>
          <a:xfrm>
            <a:off x="183000" y="2517375"/>
            <a:ext cx="9540000" cy="1823250"/>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Ａ）顧客の課題</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具体性のある顧客像およびその顧客が持つ課題に関する仮説が描けているかを評価します。</a:t>
            </a:r>
            <a:r>
              <a:rPr lang="en-US" altLang="ja-JP" sz="1600" dirty="0">
                <a:solidFill>
                  <a:srgbClr val="FF0000"/>
                </a:solidFill>
                <a:latin typeface="メイリオ" panose="020B0604030504040204" pitchFamily="50" charset="-128"/>
                <a:ea typeface="メイリオ" panose="020B0604030504040204" pitchFamily="50" charset="-128"/>
              </a:rPr>
              <a:t>5W1H</a:t>
            </a:r>
            <a:r>
              <a:rPr lang="ja-JP" altLang="en-US" sz="1600" dirty="0">
                <a:solidFill>
                  <a:srgbClr val="FF0000"/>
                </a:solidFill>
                <a:latin typeface="メイリオ" panose="020B0604030504040204" pitchFamily="50" charset="-128"/>
                <a:ea typeface="メイリオ" panose="020B0604030504040204" pitchFamily="50" charset="-128"/>
              </a:rPr>
              <a:t>（誰がどこでどのような問題にどのくらい困っているのか、現状どのように対処しているのか）が具体的に記載されていることが理想的です。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この申請以前に検証を行なっている場合・今回ステップ</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に申請する場合は、上記の内容がヒアリング活動に基づいて裏付けられていることを示す必要があります。</a:t>
            </a:r>
          </a:p>
        </p:txBody>
      </p:sp>
    </p:spTree>
    <p:extLst>
      <p:ext uri="{BB962C8B-B14F-4D97-AF65-F5344CB8AC3E}">
        <p14:creationId xmlns:p14="http://schemas.microsoft.com/office/powerpoint/2010/main" val="35959358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3</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解決策</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xmlns="" id="{4C82A4C8-1C76-BE43-F137-9EE5CD82BE59}"/>
              </a:ext>
            </a:extLst>
          </p:cNvPr>
          <p:cNvSpPr/>
          <p:nvPr/>
        </p:nvSpPr>
        <p:spPr>
          <a:xfrm>
            <a:off x="183000" y="2823842"/>
            <a:ext cx="9540000" cy="121031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Ｂ）解決策</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具体的な顧客の課題に適合する製品・サービスかどうかを判断します。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技術それ自体の高度さや完成度ではなく、どのような価値を提供できるのか（ユーザーがそれを使うことでどれほどよく課題を解決できるのか）を評価します。</a:t>
            </a:r>
          </a:p>
        </p:txBody>
      </p:sp>
    </p:spTree>
    <p:extLst>
      <p:ext uri="{BB962C8B-B14F-4D97-AF65-F5344CB8AC3E}">
        <p14:creationId xmlns:p14="http://schemas.microsoft.com/office/powerpoint/2010/main" val="74713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4</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技術・知財</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xmlns="" id="{C63CDE64-C97F-D219-1044-DB344221D8AD}"/>
              </a:ext>
            </a:extLst>
          </p:cNvPr>
          <p:cNvSpPr/>
          <p:nvPr/>
        </p:nvSpPr>
        <p:spPr>
          <a:xfrm>
            <a:off x="183000" y="2288262"/>
            <a:ext cx="9540000" cy="22814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Ｃ）技術・知財</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顧客の課題解決手段となる技術シーズについて、これまでの研究開発の進捗状況も含め説明してください。その際、技術シーズに関して、類似技術、先行技術に対する革新性、競合優位性を示してください。</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研究開発課題における基本特許やノウハウなど知的財産の獲得状況（周辺特許を含む）を記載してください。ただし、情報の秘匿性の観点から、公開できる内容のみの記載でけっこうです。</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また、事業化に向けての知財戦略についても記載してください。特に、申請時点で知的財産を獲得していない場合は、知財獲得に向けた明確な方向性を記載するようにしてください。</a:t>
            </a:r>
          </a:p>
        </p:txBody>
      </p:sp>
    </p:spTree>
    <p:extLst>
      <p:ext uri="{BB962C8B-B14F-4D97-AF65-F5344CB8AC3E}">
        <p14:creationId xmlns:p14="http://schemas.microsoft.com/office/powerpoint/2010/main" val="29074093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5</a:t>
            </a:fld>
            <a:endParaRPr kumimoji="1" lang="ja-JP" altLang="en-US" sz="2000" b="1" dirty="0">
              <a:solidFill>
                <a:schemeClr val="bg1"/>
              </a:solidFill>
              <a:latin typeface="Century Gothic" panose="020B0502020202020204" pitchFamily="34" charset="0"/>
            </a:endParaRPr>
          </a:p>
        </p:txBody>
      </p:sp>
      <p:sp>
        <p:nvSpPr>
          <p:cNvPr id="10" name="テキスト ボックス 9"/>
          <p:cNvSpPr txBox="1"/>
          <p:nvPr/>
        </p:nvSpPr>
        <p:spPr>
          <a:xfrm>
            <a:off x="1181592" y="0"/>
            <a:ext cx="7992001" cy="540000"/>
          </a:xfrm>
          <a:prstGeom prst="rect">
            <a:avLst/>
          </a:prstGeom>
          <a:noFill/>
        </p:spPr>
        <p:txBody>
          <a:bodyPr wrap="none" lIns="180000" tIns="72000" rIns="180000" bIns="36000" rtlCol="0" anchor="ctr" anchorCtr="0">
            <a:noAutofit/>
          </a:bodyPr>
          <a:lstStyle/>
          <a:p>
            <a:r>
              <a:rPr kumimoji="1" lang="ja-JP" altLang="en-US" sz="2000" b="1" dirty="0">
                <a:solidFill>
                  <a:schemeClr val="bg1"/>
                </a:solidFill>
                <a:latin typeface="メイリオ" panose="020B0604030504040204" pitchFamily="50" charset="-128"/>
                <a:ea typeface="メイリオ" panose="020B0604030504040204" pitchFamily="50" charset="-128"/>
              </a:rPr>
              <a:t>市場（マーケット）</a:t>
            </a:r>
            <a:endParaRPr kumimoji="1" lang="en-US" altLang="ja-JP" sz="2000" b="1" dirty="0">
              <a:solidFill>
                <a:schemeClr val="bg1"/>
              </a:solidFill>
              <a:latin typeface="メイリオ" panose="020B0604030504040204" pitchFamily="50" charset="-128"/>
              <a:ea typeface="メイリオ" panose="020B0604030504040204" pitchFamily="50" charset="-128"/>
            </a:endParaRPr>
          </a:p>
        </p:txBody>
      </p:sp>
      <p:sp>
        <p:nvSpPr>
          <p:cNvPr id="11" name="四角形: 角を丸くする 1">
            <a:extLst>
              <a:ext uri="{FF2B5EF4-FFF2-40B4-BE49-F238E27FC236}">
                <a16:creationId xmlns:a16="http://schemas.microsoft.com/office/drawing/2014/main" xmlns="" id="{982A295E-4D11-8D55-30DC-E55248CC42A6}"/>
              </a:ext>
            </a:extLst>
          </p:cNvPr>
          <p:cNvSpPr/>
          <p:nvPr/>
        </p:nvSpPr>
        <p:spPr>
          <a:xfrm>
            <a:off x="183000" y="2823842"/>
            <a:ext cx="9540000" cy="121031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108000" tIns="72000" rIns="108000" bIns="36000" rtlCol="0" anchor="t">
            <a:spAutoFit/>
          </a:bodyPr>
          <a:lstStyle/>
          <a:p>
            <a:r>
              <a:rPr lang="ja-JP" altLang="en-US" sz="1600" dirty="0">
                <a:solidFill>
                  <a:srgbClr val="FF0000"/>
                </a:solidFill>
                <a:latin typeface="メイリオ" panose="020B0604030504040204" pitchFamily="50" charset="-128"/>
                <a:ea typeface="メイリオ" panose="020B0604030504040204" pitchFamily="50" charset="-128"/>
              </a:rPr>
              <a:t>Ｄ）マーケット</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設立するスタートアップがマーケットインする市場について、「市場ニーズ」、「市場規模」、および「市場の成長性」の観点から市場性を説明してください。その際、市場性については国内のみにとどまらず、海外市場についても言及してください。</a:t>
            </a:r>
          </a:p>
        </p:txBody>
      </p:sp>
    </p:spTree>
    <p:extLst>
      <p:ext uri="{BB962C8B-B14F-4D97-AF65-F5344CB8AC3E}">
        <p14:creationId xmlns:p14="http://schemas.microsoft.com/office/powerpoint/2010/main" val="4239669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a:latin typeface="メイリオ" panose="020B0604030504040204" pitchFamily="50" charset="-128"/>
                <a:ea typeface="メイリオ" panose="020B0604030504040204" pitchFamily="50" charset="-128"/>
              </a:rPr>
              <a:t>ビジネスモデル</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6</a:t>
            </a:fld>
            <a:endParaRPr kumimoji="1" lang="ja-JP" altLang="en-US" sz="2000" b="1" dirty="0">
              <a:solidFill>
                <a:schemeClr val="bg1"/>
              </a:solidFill>
              <a:latin typeface="Century Gothic" panose="020B0502020202020204" pitchFamily="34" charset="0"/>
            </a:endParaRPr>
          </a:p>
        </p:txBody>
      </p:sp>
      <p:sp>
        <p:nvSpPr>
          <p:cNvPr id="10" name="四角形: 角を丸くする 1">
            <a:extLst>
              <a:ext uri="{FF2B5EF4-FFF2-40B4-BE49-F238E27FC236}">
                <a16:creationId xmlns:a16="http://schemas.microsoft.com/office/drawing/2014/main" xmlns="" id="{A6E12EE8-B387-39ED-EF8C-CE1B2E9CC42E}"/>
              </a:ext>
            </a:extLst>
          </p:cNvPr>
          <p:cNvSpPr/>
          <p:nvPr/>
        </p:nvSpPr>
        <p:spPr>
          <a:xfrm>
            <a:off x="186252" y="2279012"/>
            <a:ext cx="9533495" cy="229997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Ｅ）ビジネスモデル</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現時点で想定しているビジネスモデルを記載してください。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想定している製品やサービスは、「誰（＝顧客、社会など）」に対して提供することで対価を獲得し、顧客や社会のどのような「課題」を解決するのかを記載してください。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顧客や社会が抱える課題に関して、現状はどのように対処されているのか、また、顧客などへヒアリングを実施するなど、実際の事業活動に基づく検証が行われた上で課題把握ができているか、それら課題を解決する手段として適切かなど、</a:t>
            </a:r>
            <a:r>
              <a:rPr lang="en-US" altLang="ja-JP" sz="1600" dirty="0">
                <a:solidFill>
                  <a:srgbClr val="FF0000"/>
                </a:solidFill>
                <a:latin typeface="メイリオ" panose="020B0604030504040204" pitchFamily="50" charset="-128"/>
                <a:ea typeface="メイリオ" panose="020B0604030504040204" pitchFamily="50" charset="-128"/>
              </a:rPr>
              <a:t>PMF</a:t>
            </a:r>
            <a:r>
              <a:rPr lang="ja-JP" altLang="en-US" sz="1600" dirty="0">
                <a:solidFill>
                  <a:srgbClr val="FF0000"/>
                </a:solidFill>
                <a:latin typeface="メイリオ" panose="020B0604030504040204" pitchFamily="50" charset="-128"/>
                <a:ea typeface="メイリオ" panose="020B0604030504040204" pitchFamily="50" charset="-128"/>
              </a:rPr>
              <a:t>達成の上でのビジネスモデルを構想しているかが重要となります。</a:t>
            </a:r>
          </a:p>
        </p:txBody>
      </p:sp>
    </p:spTree>
    <p:extLst>
      <p:ext uri="{BB962C8B-B14F-4D97-AF65-F5344CB8AC3E}">
        <p14:creationId xmlns:p14="http://schemas.microsoft.com/office/powerpoint/2010/main" val="405426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a:latin typeface="メイリオ" panose="020B0604030504040204" pitchFamily="50" charset="-128"/>
                <a:ea typeface="メイリオ" panose="020B0604030504040204" pitchFamily="50" charset="-128"/>
              </a:rPr>
              <a:t>チーム</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7</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xmlns="" id="{5AC5485F-89A2-950D-8237-5CCE78A16163}"/>
              </a:ext>
            </a:extLst>
          </p:cNvPr>
          <p:cNvSpPr/>
          <p:nvPr/>
        </p:nvSpPr>
        <p:spPr>
          <a:xfrm>
            <a:off x="183000" y="2560677"/>
            <a:ext cx="9540000" cy="1736646"/>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Ｆ）チーム（終了時点での目標達成に向けた実施体制）</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ステップ</a:t>
            </a:r>
            <a:r>
              <a:rPr lang="en-US" altLang="ja-JP" sz="1600" dirty="0">
                <a:solidFill>
                  <a:srgbClr val="FF0000"/>
                </a:solidFill>
                <a:latin typeface="メイリオ" panose="020B0604030504040204" pitchFamily="50" charset="-128"/>
                <a:ea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rPr>
              <a:t>の申請においては、アイデアの壁打ち相手、検証のサポートや相談できる相手・協力者（見込みも含む）が存在しているかを評価します。</a:t>
            </a:r>
            <a:endParaRPr lang="en-US" altLang="ja-JP" sz="1600" dirty="0">
              <a:solidFill>
                <a:srgbClr val="FF0000"/>
              </a:solidFill>
              <a:latin typeface="メイリオ" panose="020B0604030504040204" pitchFamily="50" charset="-128"/>
              <a:ea typeface="メイリオ" panose="020B0604030504040204" pitchFamily="50" charset="-128"/>
            </a:endParaRP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ステップ</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の申請においては、申請時点での起業に向けた経営人材確保の状況等についても評価します。起業家候補人材等、起業に向けて必要な人材が不足している場合は、どのようにそれらの人材を獲得していくのかも含めて説明してください。</a:t>
            </a:r>
          </a:p>
        </p:txBody>
      </p:sp>
    </p:spTree>
    <p:extLst>
      <p:ext uri="{BB962C8B-B14F-4D97-AF65-F5344CB8AC3E}">
        <p14:creationId xmlns:p14="http://schemas.microsoft.com/office/powerpoint/2010/main" val="618393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kumimoji="1" lang="ja-JP" altLang="en-US" sz="2000" b="1" dirty="0">
                <a:latin typeface="メイリオ" panose="020B0604030504040204" pitchFamily="50" charset="-128"/>
                <a:ea typeface="メイリオ" panose="020B0604030504040204" pitchFamily="50" charset="-128"/>
              </a:rPr>
              <a:t>計画</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8</a:t>
            </a:fld>
            <a:endParaRPr kumimoji="1" lang="ja-JP" altLang="en-US" sz="2000" b="1" dirty="0">
              <a:solidFill>
                <a:schemeClr val="bg1"/>
              </a:solidFill>
              <a:latin typeface="Century Gothic" panose="020B0502020202020204" pitchFamily="34" charset="0"/>
            </a:endParaRPr>
          </a:p>
        </p:txBody>
      </p:sp>
      <p:sp>
        <p:nvSpPr>
          <p:cNvPr id="11" name="四角形: 角を丸くする 1">
            <a:extLst>
              <a:ext uri="{FF2B5EF4-FFF2-40B4-BE49-F238E27FC236}">
                <a16:creationId xmlns:a16="http://schemas.microsoft.com/office/drawing/2014/main" xmlns="" id="{5AC5485F-89A2-950D-8237-5CCE78A16163}"/>
              </a:ext>
            </a:extLst>
          </p:cNvPr>
          <p:cNvSpPr/>
          <p:nvPr/>
        </p:nvSpPr>
        <p:spPr>
          <a:xfrm>
            <a:off x="183000" y="2679858"/>
            <a:ext cx="9540000" cy="200906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spAutoFit/>
          </a:bodyPr>
          <a:lstStyle/>
          <a:p>
            <a:pPr algn="just"/>
            <a:r>
              <a:rPr lang="ja-JP" altLang="en-US" sz="1600" dirty="0">
                <a:solidFill>
                  <a:srgbClr val="FF0000"/>
                </a:solidFill>
                <a:latin typeface="メイリオ" panose="020B0604030504040204" pitchFamily="50" charset="-128"/>
                <a:ea typeface="メイリオ" panose="020B0604030504040204" pitchFamily="50" charset="-128"/>
              </a:rPr>
              <a:t>Ｇ）計画（明確なマイルストン設定）</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申請するプログラムごとに想定する研究開発課題終了時点での達成目標と、マイルストン（中間時点での達成目標も含む）を記載してください。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本事業実施期間中で、なにをどのようにどこまで行うのか焦点を絞って記載されているかを評価します。特に、検証すべき仮説が研究開発だけでなくスタートアップ創出の面でも明確にされていることが必要です。</a:t>
            </a:r>
          </a:p>
          <a:p>
            <a:pPr marL="180000" algn="just"/>
            <a:r>
              <a:rPr lang="en-US" altLang="ja-JP" sz="1600" dirty="0">
                <a:solidFill>
                  <a:srgbClr val="FF0000"/>
                </a:solidFill>
                <a:latin typeface="メイリオ" panose="020B0604030504040204" pitchFamily="50" charset="-128"/>
                <a:ea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rPr>
              <a:t>可能な限り線表等で視認性高く記載ください。</a:t>
            </a:r>
          </a:p>
        </p:txBody>
      </p:sp>
    </p:spTree>
    <p:extLst>
      <p:ext uri="{BB962C8B-B14F-4D97-AF65-F5344CB8AC3E}">
        <p14:creationId xmlns:p14="http://schemas.microsoft.com/office/powerpoint/2010/main" val="2941809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rotWithShape="1">
          <a:blip r:embed="rId3" cstate="print">
            <a:extLst>
              <a:ext uri="{28A0092B-C50C-407E-A947-70E740481C1C}">
                <a14:useLocalDpi xmlns:a14="http://schemas.microsoft.com/office/drawing/2010/main" val="0"/>
              </a:ext>
            </a:extLst>
          </a:blip>
          <a:srcRect t="9601" b="8001"/>
          <a:stretch/>
        </p:blipFill>
        <p:spPr>
          <a:xfrm>
            <a:off x="11876" y="5938"/>
            <a:ext cx="1152000" cy="546064"/>
          </a:xfrm>
          <a:prstGeom prst="rect">
            <a:avLst/>
          </a:prstGeom>
        </p:spPr>
      </p:pic>
      <p:sp>
        <p:nvSpPr>
          <p:cNvPr id="7" name="フローチャート: 代替処理 6"/>
          <p:cNvSpPr/>
          <p:nvPr/>
        </p:nvSpPr>
        <p:spPr>
          <a:xfrm>
            <a:off x="1181593" y="0"/>
            <a:ext cx="7992000" cy="540000"/>
          </a:xfrm>
          <a:prstGeom prst="flowChartAlternateProcess">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72000" rIns="180000" bIns="36000" rtlCol="0" anchor="ctr"/>
          <a:lstStyle/>
          <a:p>
            <a:r>
              <a:rPr lang="ja-JP" altLang="en-US" sz="2000" b="1" dirty="0">
                <a:latin typeface="メイリオ" panose="020B0604030504040204" pitchFamily="50" charset="-128"/>
                <a:ea typeface="メイリオ" panose="020B0604030504040204" pitchFamily="50" charset="-128"/>
              </a:rPr>
              <a:t>研究開発費の資金使途</a:t>
            </a:r>
          </a:p>
        </p:txBody>
      </p:sp>
      <p:sp>
        <p:nvSpPr>
          <p:cNvPr id="8" name="フローチャート: 代替処理 7"/>
          <p:cNvSpPr/>
          <p:nvPr/>
        </p:nvSpPr>
        <p:spPr>
          <a:xfrm>
            <a:off x="9227126" y="0"/>
            <a:ext cx="678873" cy="540000"/>
          </a:xfrm>
          <a:prstGeom prst="flowChartAlternateProcess">
            <a:avLst/>
          </a:prstGeom>
          <a:solidFill>
            <a:srgbClr val="6633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a:xfrm>
            <a:off x="9227126" y="87437"/>
            <a:ext cx="678874" cy="365125"/>
          </a:xfrm>
        </p:spPr>
        <p:txBody>
          <a:bodyPr/>
          <a:lstStyle/>
          <a:p>
            <a:pPr algn="ctr"/>
            <a:fld id="{12E0043F-E419-48D0-ADEF-99ED6D6DD94A}" type="slidenum">
              <a:rPr kumimoji="1" lang="ja-JP" altLang="en-US" sz="2000" b="1" smtClean="0">
                <a:solidFill>
                  <a:schemeClr val="bg1"/>
                </a:solidFill>
                <a:latin typeface="Century Gothic" panose="020B0502020202020204" pitchFamily="34" charset="0"/>
              </a:rPr>
              <a:pPr algn="ctr"/>
              <a:t>9</a:t>
            </a:fld>
            <a:endParaRPr kumimoji="1" lang="ja-JP" altLang="en-US" sz="2000" b="1" dirty="0">
              <a:solidFill>
                <a:schemeClr val="bg1"/>
              </a:solidFill>
              <a:latin typeface="Century Gothic" panose="020B0502020202020204" pitchFamily="34" charset="0"/>
            </a:endParaRPr>
          </a:p>
        </p:txBody>
      </p:sp>
      <p:graphicFrame>
        <p:nvGraphicFramePr>
          <p:cNvPr id="2" name="表 1"/>
          <p:cNvGraphicFramePr>
            <a:graphicFrameLocks noGrp="1"/>
          </p:cNvGraphicFramePr>
          <p:nvPr>
            <p:extLst>
              <p:ext uri="{D42A27DB-BD31-4B8C-83A1-F6EECF244321}">
                <p14:modId xmlns:p14="http://schemas.microsoft.com/office/powerpoint/2010/main" val="248579660"/>
              </p:ext>
            </p:extLst>
          </p:nvPr>
        </p:nvGraphicFramePr>
        <p:xfrm>
          <a:off x="687394" y="1046772"/>
          <a:ext cx="8531213" cy="5409684"/>
        </p:xfrm>
        <a:graphic>
          <a:graphicData uri="http://schemas.openxmlformats.org/drawingml/2006/table">
            <a:tbl>
              <a:tblPr>
                <a:tableStyleId>{5C22544A-7EE6-4342-B048-85BDC9FD1C3A}</a:tableStyleId>
              </a:tblPr>
              <a:tblGrid>
                <a:gridCol w="1263188">
                  <a:extLst>
                    <a:ext uri="{9D8B030D-6E8A-4147-A177-3AD203B41FA5}">
                      <a16:colId xmlns:a16="http://schemas.microsoft.com/office/drawing/2014/main" xmlns="" val="20000"/>
                    </a:ext>
                  </a:extLst>
                </a:gridCol>
                <a:gridCol w="1868025">
                  <a:extLst>
                    <a:ext uri="{9D8B030D-6E8A-4147-A177-3AD203B41FA5}">
                      <a16:colId xmlns:a16="http://schemas.microsoft.com/office/drawing/2014/main" xmlns="" val="20001"/>
                    </a:ext>
                  </a:extLst>
                </a:gridCol>
                <a:gridCol w="5400000">
                  <a:extLst>
                    <a:ext uri="{9D8B030D-6E8A-4147-A177-3AD203B41FA5}">
                      <a16:colId xmlns:a16="http://schemas.microsoft.com/office/drawing/2014/main" xmlns="" val="20002"/>
                    </a:ext>
                  </a:extLst>
                </a:gridCol>
              </a:tblGrid>
              <a:tr h="270040">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　費目</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zh-TW" altLang="en-US" sz="1100" u="none" strike="noStrike" dirty="0">
                          <a:solidFill>
                            <a:schemeClr val="bg1"/>
                          </a:solidFill>
                          <a:effectLst/>
                          <a:latin typeface="メイリオ" panose="020B0604030504040204" pitchFamily="50" charset="-128"/>
                          <a:ea typeface="メイリオ" panose="020B0604030504040204" pitchFamily="50" charset="-128"/>
                        </a:rPr>
                        <a:t>予算希望額</a:t>
                      </a:r>
                      <a:r>
                        <a:rPr lang="ja-JP" altLang="en-US" sz="1100" u="none" strike="noStrike" dirty="0">
                          <a:solidFill>
                            <a:schemeClr val="bg1"/>
                          </a:solidFill>
                          <a:effectLst/>
                          <a:latin typeface="メイリオ" panose="020B0604030504040204" pitchFamily="50" charset="-128"/>
                          <a:ea typeface="メイリオ" panose="020B0604030504040204" pitchFamily="50" charset="-128"/>
                        </a:rPr>
                        <a:t>（単位：千円）</a:t>
                      </a:r>
                      <a:endParaRPr lang="zh-TW" altLang="en-US" sz="11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ctr"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使途</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B w="28575" cap="flat" cmpd="sng" algn="ctr">
                      <a:solidFill>
                        <a:schemeClr val="bg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xmlns="" val="10000"/>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①物品費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28575"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28575"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296542315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2"/>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3"/>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②旅費</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306831997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5"/>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6"/>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③人件費・謝金</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07"/>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4287103666"/>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08"/>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09"/>
                  </a:ext>
                </a:extLst>
              </a:tr>
              <a:tr h="302332">
                <a:tc rowSpan="4">
                  <a:txBody>
                    <a:bodyPr/>
                    <a:lstStyle/>
                    <a:p>
                      <a:pPr algn="l" fontAlgn="ctr"/>
                      <a:r>
                        <a:rPr lang="ja-JP" altLang="en-US" sz="1200" u="none" strike="noStrike" dirty="0">
                          <a:solidFill>
                            <a:schemeClr val="bg1"/>
                          </a:solidFill>
                          <a:effectLst/>
                          <a:latin typeface="メイリオ" panose="020B0604030504040204" pitchFamily="50" charset="-128"/>
                          <a:ea typeface="メイリオ" panose="020B0604030504040204" pitchFamily="50" charset="-128"/>
                        </a:rPr>
                        <a:t>④その他</a:t>
                      </a: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5">
                        <a:lumMod val="50000"/>
                      </a:schemeClr>
                    </a:solidFill>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T w="19050" cap="flat" cmpd="sng" algn="ctr">
                      <a:solidFill>
                        <a:schemeClr val="bg1"/>
                      </a:solidFill>
                      <a:prstDash val="solid"/>
                      <a:round/>
                      <a:headEnd type="none" w="med" len="med"/>
                      <a:tailEnd type="none" w="med" len="med"/>
                    </a:lnT>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rgbClr val="EAEFF7"/>
                    </a:solidFill>
                  </a:tcPr>
                </a:tc>
                <a:extLst>
                  <a:ext uri="{0D108BD9-81ED-4DB2-BD59-A6C34878D82A}">
                    <a16:rowId xmlns:a16="http://schemas.microsoft.com/office/drawing/2014/main" xmlns="" val="10010"/>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687006204"/>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solidFill>
                      <a:srgbClr val="EAEFF7"/>
                    </a:solidFill>
                  </a:tcPr>
                </a:tc>
                <a:extLst>
                  <a:ext uri="{0D108BD9-81ED-4DB2-BD59-A6C34878D82A}">
                    <a16:rowId xmlns:a16="http://schemas.microsoft.com/office/drawing/2014/main" xmlns="" val="10011"/>
                  </a:ext>
                </a:extLst>
              </a:tr>
              <a:tr h="302332">
                <a:tc vMerge="1">
                  <a:txBody>
                    <a:bodyPr/>
                    <a:lstStyle/>
                    <a:p>
                      <a:endParaRPr kumimoji="1" lang="ja-JP" altLang="en-US"/>
                    </a:p>
                  </a:txBody>
                  <a:tcPr/>
                </a:tc>
                <a:tc>
                  <a:txBody>
                    <a:bodyPr/>
                    <a:lstStyle/>
                    <a:p>
                      <a:pPr algn="r" fontAlgn="ctr"/>
                      <a:endParaRPr lang="en-US" altLang="ja-JP" sz="1400" b="0" i="0" u="none" strike="noStrike" dirty="0">
                        <a:effectLst/>
                        <a:latin typeface="メイリオ" panose="020B0604030504040204" pitchFamily="50" charset="-128"/>
                        <a:ea typeface="メイリオ" panose="020B0604030504040204" pitchFamily="50" charset="-128"/>
                      </a:endParaRPr>
                    </a:p>
                  </a:txBody>
                  <a:tcPr marL="72000" marR="288000" marT="36000" marB="36000" anchor="ctr">
                    <a:lnB w="19050" cap="flat" cmpd="sng" algn="ctr">
                      <a:solidFill>
                        <a:schemeClr val="bg1"/>
                      </a:solidFill>
                      <a:prstDash val="solid"/>
                      <a:round/>
                      <a:headEnd type="none" w="med" len="med"/>
                      <a:tailEnd type="none" w="med" len="med"/>
                    </a:lnB>
                    <a:solidFill>
                      <a:srgbClr val="EAEFF7"/>
                    </a:solidFill>
                  </a:tcPr>
                </a:tc>
                <a:tc>
                  <a:txBody>
                    <a:bodyPr/>
                    <a:lstStyle/>
                    <a:p>
                      <a:pPr algn="l" fontAlgn="ctr"/>
                      <a:endParaRPr lang="ja-JP" altLang="en-US" sz="1200" b="0" i="0" u="none" strike="noStrike" dirty="0">
                        <a:effectLst/>
                        <a:latin typeface="メイリオ" panose="020B0604030504040204" pitchFamily="50" charset="-128"/>
                        <a:ea typeface="メイリオ" panose="020B0604030504040204" pitchFamily="50" charset="-128"/>
                      </a:endParaRPr>
                    </a:p>
                  </a:txBody>
                  <a:tcPr marL="72000" marR="72000" marT="36000" marB="36000" anchor="ctr">
                    <a:lnB w="19050" cap="flat" cmpd="sng" algn="ctr">
                      <a:solidFill>
                        <a:schemeClr val="bg1"/>
                      </a:solidFill>
                      <a:prstDash val="solid"/>
                      <a:round/>
                      <a:headEnd type="none" w="med" len="med"/>
                      <a:tailEnd type="none" w="med" len="med"/>
                    </a:lnB>
                    <a:solidFill>
                      <a:srgbClr val="EAEFF7"/>
                    </a:solidFill>
                  </a:tcPr>
                </a:tc>
                <a:extLst>
                  <a:ext uri="{0D108BD9-81ED-4DB2-BD59-A6C34878D82A}">
                    <a16:rowId xmlns:a16="http://schemas.microsoft.com/office/drawing/2014/main" xmlns="" val="10012"/>
                  </a:ext>
                </a:extLst>
              </a:tr>
              <a:tr h="302332">
                <a:tc>
                  <a:txBody>
                    <a:bodyPr/>
                    <a:lstStyle/>
                    <a:p>
                      <a:pPr algn="l" fontAlgn="ctr"/>
                      <a:r>
                        <a:rPr lang="ja-JP" altLang="en-US" sz="1200" b="0" i="0" u="none" strike="noStrike" dirty="0">
                          <a:solidFill>
                            <a:schemeClr val="bg1"/>
                          </a:solidFill>
                          <a:effectLst/>
                          <a:latin typeface="メイリオ" panose="020B0604030504040204" pitchFamily="50" charset="-128"/>
                          <a:ea typeface="メイリオ" panose="020B0604030504040204" pitchFamily="50" charset="-128"/>
                        </a:rPr>
                        <a:t>合計</a:t>
                      </a: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r" fontAlgn="ctr"/>
                      <a:endParaRPr lang="en-US" altLang="ja-JP" sz="14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tc>
                  <a:txBody>
                    <a:bodyPr/>
                    <a:lstStyle/>
                    <a:p>
                      <a:pPr algn="l" fontAlgn="ctr"/>
                      <a:endParaRPr lang="ja-JP" altLang="en-US" sz="1200" b="0" i="0" u="none" strike="noStrike" dirty="0">
                        <a:solidFill>
                          <a:schemeClr val="bg1"/>
                        </a:solidFill>
                        <a:effectLst/>
                        <a:latin typeface="メイリオ" panose="020B0604030504040204" pitchFamily="50" charset="-128"/>
                        <a:ea typeface="メイリオ" panose="020B0604030504040204" pitchFamily="50" charset="-128"/>
                      </a:endParaRPr>
                    </a:p>
                  </a:txBody>
                  <a:tcPr marL="72000" marR="72000" marT="36000" marB="36000" anchor="ctr">
                    <a:lnT w="19050" cap="flat" cmpd="sng" algn="ctr">
                      <a:solidFill>
                        <a:schemeClr val="bg1"/>
                      </a:solidFill>
                      <a:prstDash val="solid"/>
                      <a:round/>
                      <a:headEnd type="none" w="med" len="med"/>
                      <a:tailEnd type="none" w="med" len="med"/>
                    </a:lnT>
                    <a:solidFill>
                      <a:schemeClr val="accent5">
                        <a:lumMod val="50000"/>
                      </a:schemeClr>
                    </a:solidFill>
                  </a:tcPr>
                </a:tc>
                <a:extLst>
                  <a:ext uri="{0D108BD9-81ED-4DB2-BD59-A6C34878D82A}">
                    <a16:rowId xmlns:a16="http://schemas.microsoft.com/office/drawing/2014/main" xmlns="" val="10013"/>
                  </a:ext>
                </a:extLst>
              </a:tr>
            </a:tbl>
          </a:graphicData>
        </a:graphic>
      </p:graphicFrame>
      <p:sp>
        <p:nvSpPr>
          <p:cNvPr id="3" name="正方形/長方形 2"/>
          <p:cNvSpPr/>
          <p:nvPr/>
        </p:nvSpPr>
        <p:spPr>
          <a:xfrm>
            <a:off x="550641" y="665565"/>
            <a:ext cx="2000548" cy="386054"/>
          </a:xfrm>
          <a:prstGeom prst="rect">
            <a:avLst/>
          </a:prstGeom>
        </p:spPr>
        <p:txBody>
          <a:bodyPr wrap="none" lIns="0" tIns="72000" rIns="0" bIns="36000">
            <a:spAutoFit/>
          </a:bodyPr>
          <a:lstStyle/>
          <a:p>
            <a:r>
              <a:rPr lang="en-US" altLang="ja-JP" b="1" dirty="0">
                <a:solidFill>
                  <a:srgbClr val="002060"/>
                </a:solidFill>
                <a:latin typeface="メイリオ" panose="020B0604030504040204" pitchFamily="50" charset="-128"/>
                <a:ea typeface="メイリオ" panose="020B0604030504040204" pitchFamily="50" charset="-128"/>
              </a:rPr>
              <a:t>【 </a:t>
            </a:r>
            <a:r>
              <a:rPr lang="ja-JP" altLang="en-US" b="1" dirty="0">
                <a:solidFill>
                  <a:srgbClr val="002060"/>
                </a:solidFill>
                <a:latin typeface="メイリオ" panose="020B0604030504040204" pitchFamily="50" charset="-128"/>
                <a:ea typeface="メイリオ" panose="020B0604030504040204" pitchFamily="50" charset="-128"/>
              </a:rPr>
              <a:t>１年度目予算 </a:t>
            </a:r>
            <a:r>
              <a:rPr lang="en-US" altLang="ja-JP" b="1" dirty="0">
                <a:solidFill>
                  <a:srgbClr val="002060"/>
                </a:solidFill>
                <a:latin typeface="メイリオ" panose="020B0604030504040204" pitchFamily="50" charset="-128"/>
                <a:ea typeface="メイリオ" panose="020B0604030504040204" pitchFamily="50" charset="-128"/>
              </a:rPr>
              <a:t>】</a:t>
            </a:r>
            <a:endParaRPr lang="ja-JP" altLang="en-US" b="1" dirty="0">
              <a:solidFill>
                <a:srgbClr val="002060"/>
              </a:solidFill>
            </a:endParaRPr>
          </a:p>
        </p:txBody>
      </p:sp>
      <p:sp>
        <p:nvSpPr>
          <p:cNvPr id="5" name="四角形: 角を丸くする 1">
            <a:extLst>
              <a:ext uri="{FF2B5EF4-FFF2-40B4-BE49-F238E27FC236}">
                <a16:creationId xmlns:a16="http://schemas.microsoft.com/office/drawing/2014/main" xmlns="" id="{2C961A6E-67E4-2DF4-922A-33F2DE697F1B}"/>
              </a:ext>
            </a:extLst>
          </p:cNvPr>
          <p:cNvSpPr/>
          <p:nvPr/>
        </p:nvSpPr>
        <p:spPr>
          <a:xfrm>
            <a:off x="183000" y="2687633"/>
            <a:ext cx="9533495" cy="1482731"/>
          </a:xfrm>
          <a:prstGeom prst="round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72000" rIns="108000" bIns="36000" rtlCol="0" anchor="t">
            <a:spAutoFit/>
          </a:bodyPr>
          <a:lstStyle/>
          <a:p>
            <a:pPr algn="just"/>
            <a:r>
              <a:rPr lang="en-US" altLang="ja-JP" sz="1600" dirty="0">
                <a:solidFill>
                  <a:srgbClr val="FF0000"/>
                </a:solidFill>
                <a:latin typeface="メイリオ" panose="020B0604030504040204" pitchFamily="50" charset="-128"/>
                <a:ea typeface="メイリオ" panose="020B0604030504040204" pitchFamily="50" charset="-128"/>
              </a:rPr>
              <a:t>H</a:t>
            </a:r>
            <a:r>
              <a:rPr lang="ja-JP" altLang="en-US" sz="1600" dirty="0">
                <a:solidFill>
                  <a:srgbClr val="FF0000"/>
                </a:solidFill>
                <a:latin typeface="メイリオ" panose="020B0604030504040204" pitchFamily="50" charset="-128"/>
                <a:ea typeface="メイリオ" panose="020B0604030504040204" pitchFamily="50" charset="-128"/>
              </a:rPr>
              <a:t>）研究開発費の資金使途</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様式</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：課題予算案に記載した研究開発費の主な資金使途を費目別に記載してください。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行が不足する場合は追加して作成してください。</a:t>
            </a:r>
          </a:p>
          <a:p>
            <a:pPr marL="465750" indent="-285750" algn="just">
              <a:buFont typeface="Wingdings" panose="05000000000000000000" pitchFamily="2" charset="2"/>
              <a:buChar char="l"/>
            </a:pPr>
            <a:r>
              <a:rPr lang="ja-JP" altLang="en-US" sz="1600" dirty="0">
                <a:solidFill>
                  <a:srgbClr val="FF0000"/>
                </a:solidFill>
                <a:latin typeface="メイリオ" panose="020B0604030504040204" pitchFamily="50" charset="-128"/>
                <a:ea typeface="メイリオ" panose="020B0604030504040204" pitchFamily="50" charset="-128"/>
              </a:rPr>
              <a:t>年度をまたがり予算配分する場合は、本ページを複製し、年度毎（</a:t>
            </a:r>
            <a:r>
              <a:rPr lang="en-US" altLang="ja-JP" sz="1600" dirty="0">
                <a:solidFill>
                  <a:srgbClr val="FF0000"/>
                </a:solidFill>
                <a:latin typeface="メイリオ" panose="020B0604030504040204" pitchFamily="50" charset="-128"/>
                <a:ea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rPr>
              <a:t>年度分、</a:t>
            </a:r>
            <a:r>
              <a:rPr lang="en-US" altLang="ja-JP" sz="1600" dirty="0">
                <a:solidFill>
                  <a:srgbClr val="FF0000"/>
                </a:solidFill>
                <a:latin typeface="メイリオ" panose="020B0604030504040204" pitchFamily="50" charset="-128"/>
                <a:ea typeface="メイリオ" panose="020B0604030504040204" pitchFamily="50" charset="-128"/>
              </a:rPr>
              <a:t>2</a:t>
            </a:r>
            <a:r>
              <a:rPr lang="ja-JP" altLang="en-US" sz="1600" dirty="0">
                <a:solidFill>
                  <a:srgbClr val="FF0000"/>
                </a:solidFill>
                <a:latin typeface="メイリオ" panose="020B0604030504040204" pitchFamily="50" charset="-128"/>
                <a:ea typeface="メイリオ" panose="020B0604030504040204" pitchFamily="50" charset="-128"/>
              </a:rPr>
              <a:t>年度分、</a:t>
            </a:r>
            <a:r>
              <a:rPr lang="en-US" altLang="ja-JP" sz="1600" dirty="0">
                <a:solidFill>
                  <a:srgbClr val="FF0000"/>
                </a:solidFill>
                <a:latin typeface="メイリオ" panose="020B0604030504040204" pitchFamily="50" charset="-128"/>
                <a:ea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rPr>
              <a:t>年度分）に作成してください。</a:t>
            </a:r>
          </a:p>
        </p:txBody>
      </p:sp>
    </p:spTree>
    <p:extLst>
      <p:ext uri="{BB962C8B-B14F-4D97-AF65-F5344CB8AC3E}">
        <p14:creationId xmlns:p14="http://schemas.microsoft.com/office/powerpoint/2010/main" val="748027979"/>
      </p:ext>
    </p:extLst>
  </p:cSld>
  <p:clrMapOvr>
    <a:masterClrMapping/>
  </p:clrMapOvr>
</p:sld>
</file>

<file path=ppt/theme/theme1.xml><?xml version="1.0" encoding="utf-8"?>
<a:theme xmlns:a="http://schemas.openxmlformats.org/drawingml/2006/main" name="【HSFC】プレゼン">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33" id="{5D26B516-8E1F-4CF8-9627-7723C04B12C5}" vid="{A7BFF47E-02AD-4429-87B5-B384EE2F3EE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2024【HSFC】Presentation_Format1</Template>
  <TotalTime>381</TotalTime>
  <Words>1215</Words>
  <Application>Microsoft Office PowerPoint</Application>
  <PresentationFormat>A4 210 x 297 mm</PresentationFormat>
  <Paragraphs>105</Paragraphs>
  <Slides>12</Slides>
  <Notes>12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12</vt:i4>
      </vt:variant>
    </vt:vector>
  </HeadingPairs>
  <TitlesOfParts>
    <vt:vector size="20" baseType="lpstr">
      <vt:lpstr>ＭＳ Ｐゴシック</vt:lpstr>
      <vt:lpstr>メイリオ</vt:lpstr>
      <vt:lpstr>Arial</vt:lpstr>
      <vt:lpstr>Calibri</vt:lpstr>
      <vt:lpstr>Calibri Light</vt:lpstr>
      <vt:lpstr>Century Gothic</vt:lpstr>
      <vt:lpstr>Wingdings</vt:lpstr>
      <vt:lpstr>【HSFC】プレゼン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克己</dc:creator>
  <cp:lastModifiedBy>吉田　克己</cp:lastModifiedBy>
  <cp:revision>18</cp:revision>
  <cp:lastPrinted>2024-03-05T09:15:15Z</cp:lastPrinted>
  <dcterms:created xsi:type="dcterms:W3CDTF">2024-03-05T05:57:04Z</dcterms:created>
  <dcterms:modified xsi:type="dcterms:W3CDTF">2025-03-25T11:42:04Z</dcterms:modified>
</cp:coreProperties>
</file>