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1"/>
  </p:notesMasterIdLst>
  <p:sldIdLst>
    <p:sldId id="258" r:id="rId2"/>
    <p:sldId id="263" r:id="rId3"/>
    <p:sldId id="259" r:id="rId4"/>
    <p:sldId id="260" r:id="rId5"/>
    <p:sldId id="261" r:id="rId6"/>
    <p:sldId id="262" r:id="rId7"/>
    <p:sldId id="264" r:id="rId8"/>
    <p:sldId id="265" r:id="rId9"/>
    <p:sldId id="266" r:id="rId10"/>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CC"/>
    <a:srgbClr val="3366CC"/>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118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DE879DF4-5E00-4FAF-A8CA-C76983D41F16}" type="datetimeFigureOut">
              <a:rPr kumimoji="1" lang="ja-JP" altLang="en-US" smtClean="0"/>
              <a:t>2024/4/24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9F722747-93CC-4E61-A8FA-DA26B376D3DC}" type="slidenum">
              <a:rPr kumimoji="1" lang="ja-JP" altLang="en-US" smtClean="0"/>
              <a:t>‹#›</a:t>
            </a:fld>
            <a:endParaRPr kumimoji="1" lang="ja-JP" altLang="en-US"/>
          </a:p>
        </p:txBody>
      </p:sp>
    </p:spTree>
    <p:extLst>
      <p:ext uri="{BB962C8B-B14F-4D97-AF65-F5344CB8AC3E}">
        <p14:creationId xmlns:p14="http://schemas.microsoft.com/office/powerpoint/2010/main" val="29177793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1</a:t>
            </a:fld>
            <a:endParaRPr kumimoji="1" lang="ja-JP" altLang="en-US"/>
          </a:p>
        </p:txBody>
      </p:sp>
    </p:spTree>
    <p:extLst>
      <p:ext uri="{BB962C8B-B14F-4D97-AF65-F5344CB8AC3E}">
        <p14:creationId xmlns:p14="http://schemas.microsoft.com/office/powerpoint/2010/main" val="18328355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2</a:t>
            </a:fld>
            <a:endParaRPr kumimoji="1" lang="ja-JP" altLang="en-US"/>
          </a:p>
        </p:txBody>
      </p:sp>
    </p:spTree>
    <p:extLst>
      <p:ext uri="{BB962C8B-B14F-4D97-AF65-F5344CB8AC3E}">
        <p14:creationId xmlns:p14="http://schemas.microsoft.com/office/powerpoint/2010/main" val="34585166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3</a:t>
            </a:fld>
            <a:endParaRPr kumimoji="1" lang="ja-JP" altLang="en-US"/>
          </a:p>
        </p:txBody>
      </p:sp>
    </p:spTree>
    <p:extLst>
      <p:ext uri="{BB962C8B-B14F-4D97-AF65-F5344CB8AC3E}">
        <p14:creationId xmlns:p14="http://schemas.microsoft.com/office/powerpoint/2010/main" val="104226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4</a:t>
            </a:fld>
            <a:endParaRPr kumimoji="1" lang="ja-JP" altLang="en-US"/>
          </a:p>
        </p:txBody>
      </p:sp>
    </p:spTree>
    <p:extLst>
      <p:ext uri="{BB962C8B-B14F-4D97-AF65-F5344CB8AC3E}">
        <p14:creationId xmlns:p14="http://schemas.microsoft.com/office/powerpoint/2010/main" val="7317479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5</a:t>
            </a:fld>
            <a:endParaRPr kumimoji="1" lang="ja-JP" altLang="en-US"/>
          </a:p>
        </p:txBody>
      </p:sp>
    </p:spTree>
    <p:extLst>
      <p:ext uri="{BB962C8B-B14F-4D97-AF65-F5344CB8AC3E}">
        <p14:creationId xmlns:p14="http://schemas.microsoft.com/office/powerpoint/2010/main" val="19447749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6</a:t>
            </a:fld>
            <a:endParaRPr kumimoji="1" lang="ja-JP" altLang="en-US"/>
          </a:p>
        </p:txBody>
      </p:sp>
    </p:spTree>
    <p:extLst>
      <p:ext uri="{BB962C8B-B14F-4D97-AF65-F5344CB8AC3E}">
        <p14:creationId xmlns:p14="http://schemas.microsoft.com/office/powerpoint/2010/main" val="1174727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7</a:t>
            </a:fld>
            <a:endParaRPr kumimoji="1" lang="ja-JP" altLang="en-US"/>
          </a:p>
        </p:txBody>
      </p:sp>
    </p:spTree>
    <p:extLst>
      <p:ext uri="{BB962C8B-B14F-4D97-AF65-F5344CB8AC3E}">
        <p14:creationId xmlns:p14="http://schemas.microsoft.com/office/powerpoint/2010/main" val="6808283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8</a:t>
            </a:fld>
            <a:endParaRPr kumimoji="1" lang="ja-JP" altLang="en-US"/>
          </a:p>
        </p:txBody>
      </p:sp>
    </p:spTree>
    <p:extLst>
      <p:ext uri="{BB962C8B-B14F-4D97-AF65-F5344CB8AC3E}">
        <p14:creationId xmlns:p14="http://schemas.microsoft.com/office/powerpoint/2010/main" val="2318980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9</a:t>
            </a:fld>
            <a:endParaRPr kumimoji="1" lang="ja-JP" altLang="en-US"/>
          </a:p>
        </p:txBody>
      </p:sp>
    </p:spTree>
    <p:extLst>
      <p:ext uri="{BB962C8B-B14F-4D97-AF65-F5344CB8AC3E}">
        <p14:creationId xmlns:p14="http://schemas.microsoft.com/office/powerpoint/2010/main" val="1585093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E233978-ACD1-4FE5-A555-B703267FC03A}" type="datetime1">
              <a:rPr kumimoji="1" lang="ja-JP" altLang="en-US" smtClean="0"/>
              <a:t>2024/4/24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288683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A052D18-7D91-4D5C-A510-97E78CFBFEFE}" type="datetime1">
              <a:rPr kumimoji="1" lang="ja-JP" altLang="en-US" smtClean="0"/>
              <a:t>2024/4/24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2202932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2676731-E031-427B-8596-F73F43BBEB29}" type="datetime1">
              <a:rPr kumimoji="1" lang="ja-JP" altLang="en-US" smtClean="0"/>
              <a:t>2024/4/24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3759485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0547A81-DB3A-47B3-9D9C-B70AF0D6F9B8}" type="datetime1">
              <a:rPr kumimoji="1" lang="ja-JP" altLang="en-US" smtClean="0"/>
              <a:t>2024/4/24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376184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B12CC67D-A4E6-4016-AE81-8D8AA521997F}" type="datetime1">
              <a:rPr kumimoji="1" lang="ja-JP" altLang="en-US" smtClean="0"/>
              <a:t>2024/4/24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2500405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1B6FCDC-6860-4A19-867A-A3C186B3A217}" type="datetime1">
              <a:rPr kumimoji="1" lang="ja-JP" altLang="en-US" smtClean="0"/>
              <a:t>2024/4/24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1396421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880A9B9-8A0E-445C-84E1-33C9FCD165B0}" type="datetime1">
              <a:rPr kumimoji="1" lang="ja-JP" altLang="en-US" smtClean="0"/>
              <a:t>2024/4/24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2837501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46D5F69-BD09-476E-B0D8-8AC45638E408}" type="datetime1">
              <a:rPr kumimoji="1" lang="ja-JP" altLang="en-US" smtClean="0"/>
              <a:t>2024/4/24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168868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D575A5B-F8BB-4B78-B5B2-ED69A3FF1ADF}" type="datetime1">
              <a:rPr kumimoji="1" lang="ja-JP" altLang="en-US" smtClean="0"/>
              <a:t>2024/4/24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318062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5A6F9C2-E765-4F0E-A0B4-7EBAF7B3D5C6}" type="datetime1">
              <a:rPr kumimoji="1" lang="ja-JP" altLang="en-US" smtClean="0"/>
              <a:t>2024/4/24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1689175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r>
              <a:rPr kumimoji="1" lang="ja-JP" altLang="en-US" smtClean="0"/>
              <a:t>図を追加</a:t>
            </a:r>
            <a:endParaRPr kumimoji="1" lang="ja-JP" altLang="en-US"/>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6E9F879-2E30-49F0-92EE-A297C0E140FC}" type="datetime1">
              <a:rPr kumimoji="1" lang="ja-JP" altLang="en-US" smtClean="0"/>
              <a:t>2024/4/24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1395592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48EEFE7E-F2CD-47E2-BADF-B1BAD395D217}" type="datetime1">
              <a:rPr kumimoji="1" lang="ja-JP" altLang="en-US" smtClean="0"/>
              <a:t>2024/4/24</a:t>
            </a:fld>
            <a:endParaRPr kumimoji="1" lang="ja-JP" altLang="en-US"/>
          </a:p>
        </p:txBody>
      </p:sp>
      <p:sp>
        <p:nvSpPr>
          <p:cNvPr id="5" name="フッター プレースホルダー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274830725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1</a:t>
            </a:fld>
            <a:endParaRPr kumimoji="1" lang="ja-JP" altLang="en-US" sz="2000" b="1" dirty="0">
              <a:solidFill>
                <a:schemeClr val="bg1"/>
              </a:solidFill>
              <a:latin typeface="Century Gothic" panose="020B0502020202020204" pitchFamily="34" charset="0"/>
            </a:endParaRPr>
          </a:p>
        </p:txBody>
      </p:sp>
      <p:grpSp>
        <p:nvGrpSpPr>
          <p:cNvPr id="2" name="グループ化 1"/>
          <p:cNvGrpSpPr/>
          <p:nvPr/>
        </p:nvGrpSpPr>
        <p:grpSpPr>
          <a:xfrm>
            <a:off x="1181592" y="0"/>
            <a:ext cx="7992001" cy="540000"/>
            <a:chOff x="1181592" y="0"/>
            <a:chExt cx="7992001" cy="540000"/>
          </a:xfrm>
        </p:grpSpPr>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1181592" y="0"/>
              <a:ext cx="7992001" cy="540000"/>
            </a:xfrm>
            <a:prstGeom prst="rect">
              <a:avLst/>
            </a:prstGeom>
            <a:noFill/>
          </p:spPr>
          <p:txBody>
            <a:bodyPr wrap="none" lIns="180000" tIns="72000" rIns="180000" bIns="36000" rtlCol="0" anchor="ctr" anchorCtr="0">
              <a:noAutofit/>
            </a:bodyPr>
            <a:lstStyle/>
            <a:p>
              <a:pPr algn="ctr"/>
              <a:r>
                <a:rPr kumimoji="1" lang="en-US" altLang="ja-JP" b="1" dirty="0" smtClean="0">
                  <a:solidFill>
                    <a:schemeClr val="bg1"/>
                  </a:solidFill>
                  <a:latin typeface="メイリオ" panose="020B0604030504040204" pitchFamily="50" charset="-128"/>
                  <a:ea typeface="メイリオ" panose="020B0604030504040204" pitchFamily="50" charset="-128"/>
                </a:rPr>
                <a:t>2024</a:t>
              </a:r>
              <a:r>
                <a:rPr kumimoji="1" lang="ja-JP" altLang="en-US" b="1" dirty="0" smtClean="0">
                  <a:solidFill>
                    <a:schemeClr val="bg1"/>
                  </a:solidFill>
                  <a:latin typeface="メイリオ" panose="020B0604030504040204" pitchFamily="50" charset="-128"/>
                  <a:ea typeface="メイリオ" panose="020B0604030504040204" pitchFamily="50" charset="-128"/>
                </a:rPr>
                <a:t>年度　</a:t>
              </a:r>
              <a:r>
                <a:rPr kumimoji="1" lang="en-US" altLang="ja-JP" b="1" dirty="0" smtClean="0">
                  <a:solidFill>
                    <a:schemeClr val="bg1"/>
                  </a:solidFill>
                  <a:latin typeface="メイリオ" panose="020B0604030504040204" pitchFamily="50" charset="-128"/>
                  <a:ea typeface="メイリオ" panose="020B0604030504040204" pitchFamily="50" charset="-128"/>
                </a:rPr>
                <a:t>HSFC_GAP</a:t>
              </a:r>
              <a:r>
                <a:rPr kumimoji="1" lang="ja-JP" altLang="en-US" b="1" dirty="0" smtClean="0">
                  <a:solidFill>
                    <a:schemeClr val="bg1"/>
                  </a:solidFill>
                  <a:latin typeface="メイリオ" panose="020B0604030504040204" pitchFamily="50" charset="-128"/>
                  <a:ea typeface="メイリオ" panose="020B0604030504040204" pitchFamily="50" charset="-128"/>
                </a:rPr>
                <a:t>ファンド</a:t>
              </a:r>
              <a:endParaRPr kumimoji="1" lang="en-US" altLang="ja-JP" b="1" dirty="0" smtClean="0">
                <a:solidFill>
                  <a:schemeClr val="bg1"/>
                </a:solidFill>
                <a:latin typeface="メイリオ" panose="020B0604030504040204" pitchFamily="50" charset="-128"/>
                <a:ea typeface="メイリオ" panose="020B0604030504040204" pitchFamily="50" charset="-128"/>
              </a:endParaRPr>
            </a:p>
            <a:p>
              <a:pPr algn="ctr"/>
              <a:r>
                <a:rPr lang="ja-JP" altLang="en-US" sz="1050" b="1" dirty="0">
                  <a:solidFill>
                    <a:schemeClr val="bg1"/>
                  </a:solidFill>
                  <a:latin typeface="メイリオ" panose="020B0604030504040204" pitchFamily="50" charset="-128"/>
                  <a:ea typeface="メイリオ" panose="020B0604030504040204" pitchFamily="50" charset="-128"/>
                </a:rPr>
                <a:t>大学発新産業創出基金事業　スタートアップ・エコシステム共創</a:t>
              </a:r>
              <a:r>
                <a:rPr lang="ja-JP" altLang="en-US" sz="1050" b="1" dirty="0" smtClean="0">
                  <a:solidFill>
                    <a:schemeClr val="bg1"/>
                  </a:solidFill>
                  <a:latin typeface="メイリオ" panose="020B0604030504040204" pitchFamily="50" charset="-128"/>
                  <a:ea typeface="メイリオ" panose="020B0604030504040204" pitchFamily="50" charset="-128"/>
                </a:rPr>
                <a:t>プログラム</a:t>
              </a:r>
              <a:endParaRPr lang="ja-JP" altLang="en-US" sz="1050" b="1" dirty="0">
                <a:solidFill>
                  <a:schemeClr val="bg1"/>
                </a:solidFill>
                <a:latin typeface="メイリオ" panose="020B0604030504040204" pitchFamily="50" charset="-128"/>
                <a:ea typeface="メイリオ" panose="020B0604030504040204" pitchFamily="50" charset="-128"/>
              </a:endParaRPr>
            </a:p>
          </p:txBody>
        </p:sp>
      </p:grpSp>
      <p:sp>
        <p:nvSpPr>
          <p:cNvPr id="12" name="四角形: 角を丸くする 1">
            <a:extLst>
              <a:ext uri="{FF2B5EF4-FFF2-40B4-BE49-F238E27FC236}">
                <a16:creationId xmlns="" xmlns:a16="http://schemas.microsoft.com/office/drawing/2014/main" id="{D907924E-6BBF-4357-8488-5FE0EC6A0BE3}"/>
              </a:ext>
            </a:extLst>
          </p:cNvPr>
          <p:cNvSpPr/>
          <p:nvPr/>
        </p:nvSpPr>
        <p:spPr>
          <a:xfrm>
            <a:off x="183000" y="746488"/>
            <a:ext cx="9540000" cy="1346524"/>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36000" rtlCol="0" anchor="t">
            <a:spAutoFit/>
          </a:bodyPr>
          <a:lstStyle/>
          <a:p>
            <a:r>
              <a:rPr lang="en-US" altLang="ja-JP" b="1" dirty="0">
                <a:solidFill>
                  <a:srgbClr val="FF0000"/>
                </a:solidFill>
                <a:latin typeface="メイリオ" panose="020B0604030504040204" pitchFamily="50" charset="-128"/>
                <a:ea typeface="メイリオ" panose="020B0604030504040204" pitchFamily="50" charset="-128"/>
              </a:rPr>
              <a:t>※</a:t>
            </a:r>
            <a:r>
              <a:rPr lang="ja-JP" altLang="en-US" b="1" dirty="0">
                <a:solidFill>
                  <a:srgbClr val="FF0000"/>
                </a:solidFill>
                <a:latin typeface="メイリオ" panose="020B0604030504040204" pitchFamily="50" charset="-128"/>
                <a:ea typeface="メイリオ" panose="020B0604030504040204" pitchFamily="50" charset="-128"/>
              </a:rPr>
              <a:t>本データは</a:t>
            </a:r>
            <a:r>
              <a:rPr kumimoji="1" lang="ja-JP" altLang="en-US" b="1" dirty="0">
                <a:solidFill>
                  <a:srgbClr val="FF0000"/>
                </a:solidFill>
                <a:latin typeface="メイリオ" panose="020B0604030504040204" pitchFamily="50" charset="-128"/>
                <a:ea typeface="メイリオ" panose="020B0604030504040204" pitchFamily="50" charset="-128"/>
              </a:rPr>
              <a:t>ステップ１、ステップ２</a:t>
            </a:r>
            <a:r>
              <a:rPr lang="ja-JP" altLang="en-US" b="1" dirty="0">
                <a:solidFill>
                  <a:srgbClr val="FF0000"/>
                </a:solidFill>
                <a:latin typeface="メイリオ" panose="020B0604030504040204" pitchFamily="50" charset="-128"/>
                <a:ea typeface="メイリオ" panose="020B0604030504040204" pitchFamily="50" charset="-128"/>
              </a:rPr>
              <a:t>共通の</a:t>
            </a:r>
            <a:r>
              <a:rPr kumimoji="1" lang="ja-JP" altLang="en-US" b="1" dirty="0">
                <a:solidFill>
                  <a:srgbClr val="FF0000"/>
                </a:solidFill>
                <a:latin typeface="メイリオ" panose="020B0604030504040204" pitchFamily="50" charset="-128"/>
                <a:ea typeface="メイリオ" panose="020B0604030504040204" pitchFamily="50" charset="-128"/>
              </a:rPr>
              <a:t>申請用のひな形資料です。</a:t>
            </a:r>
            <a:endParaRPr lang="en-US" altLang="ja-JP" b="1" dirty="0">
              <a:solidFill>
                <a:srgbClr val="FF0000"/>
              </a:solidFill>
              <a:latin typeface="メイリオ" panose="020B0604030504040204" pitchFamily="50" charset="-128"/>
              <a:ea typeface="メイリオ" panose="020B0604030504040204" pitchFamily="50" charset="-128"/>
            </a:endParaRPr>
          </a:p>
          <a:p>
            <a:r>
              <a:rPr kumimoji="1" lang="en-US" altLang="ja-JP" b="1" dirty="0">
                <a:solidFill>
                  <a:srgbClr val="FF0000"/>
                </a:solidFill>
                <a:latin typeface="メイリオ" panose="020B0604030504040204" pitchFamily="50" charset="-128"/>
                <a:ea typeface="メイリオ" panose="020B0604030504040204" pitchFamily="50" charset="-128"/>
              </a:rPr>
              <a:t>※</a:t>
            </a:r>
            <a:r>
              <a:rPr kumimoji="1" lang="ja-JP" altLang="en-US" b="1" dirty="0">
                <a:solidFill>
                  <a:srgbClr val="FF0000"/>
                </a:solidFill>
                <a:latin typeface="メイリオ" panose="020B0604030504040204" pitchFamily="50" charset="-128"/>
                <a:ea typeface="メイリオ" panose="020B0604030504040204" pitchFamily="50" charset="-128"/>
              </a:rPr>
              <a:t>作成後この赤枠は削除してください（以下同じ）</a:t>
            </a:r>
            <a:endParaRPr kumimoji="1" lang="en-US" altLang="ja-JP" b="1" dirty="0">
              <a:solidFill>
                <a:srgbClr val="FF0000"/>
              </a:solidFill>
              <a:latin typeface="メイリオ" panose="020B0604030504040204" pitchFamily="50" charset="-128"/>
              <a:ea typeface="メイリオ" panose="020B0604030504040204" pitchFamily="50" charset="-128"/>
            </a:endParaRPr>
          </a:p>
          <a:p>
            <a:pPr marL="360000" indent="-180000" algn="just">
              <a:buFont typeface="Arial" panose="020B0604020202020204" pitchFamily="34" charset="0"/>
              <a:buChar char="•"/>
            </a:pPr>
            <a:r>
              <a:rPr lang="ja-JP" altLang="en-US" sz="1200" b="1" dirty="0">
                <a:solidFill>
                  <a:srgbClr val="FF0000"/>
                </a:solidFill>
                <a:latin typeface="メイリオ" panose="020B0604030504040204" pitchFamily="50" charset="-128"/>
                <a:ea typeface="メイリオ" panose="020B0604030504040204" pitchFamily="50" charset="-128"/>
              </a:rPr>
              <a:t>公募要領の「評価・選定の着眼点」に沿った項目設定としています。記載内容は申請書とも整合させ、申請領域に詳しくない方・初見の方にもわかりやすくお伝えいただくようお願いいたします。</a:t>
            </a:r>
            <a:endParaRPr lang="en-US" altLang="ja-JP" sz="1200" b="1" dirty="0">
              <a:solidFill>
                <a:srgbClr val="FF0000"/>
              </a:solidFill>
              <a:latin typeface="メイリオ" panose="020B0604030504040204" pitchFamily="50" charset="-128"/>
              <a:ea typeface="メイリオ" panose="020B0604030504040204" pitchFamily="50" charset="-128"/>
            </a:endParaRPr>
          </a:p>
          <a:p>
            <a:pPr marL="360000" indent="-180000" algn="just">
              <a:buFont typeface="Arial" panose="020B0604020202020204" pitchFamily="34" charset="0"/>
              <a:buChar char="•"/>
            </a:pPr>
            <a:r>
              <a:rPr lang="ja-JP" altLang="en-US" sz="1200" b="1" dirty="0">
                <a:solidFill>
                  <a:srgbClr val="FF0000"/>
                </a:solidFill>
                <a:latin typeface="メイリオ" panose="020B0604030504040204" pitchFamily="50" charset="-128"/>
                <a:ea typeface="メイリオ" panose="020B0604030504040204" pitchFamily="50" charset="-128"/>
              </a:rPr>
              <a:t>様式・スライド枚数の変更は行わないでください。</a:t>
            </a:r>
            <a:endParaRPr lang="en-US" altLang="ja-JP" sz="1200" b="1" dirty="0">
              <a:solidFill>
                <a:srgbClr val="FF0000"/>
              </a:solidFill>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 xmlns:a16="http://schemas.microsoft.com/office/drawing/2014/main" id="{49F146AE-7BB0-4F26-8EE8-CB51D3DF849C}"/>
              </a:ext>
            </a:extLst>
          </p:cNvPr>
          <p:cNvSpPr txBox="1"/>
          <p:nvPr/>
        </p:nvSpPr>
        <p:spPr>
          <a:xfrm>
            <a:off x="273000" y="2729330"/>
            <a:ext cx="9360000" cy="549757"/>
          </a:xfrm>
          <a:prstGeom prst="rect">
            <a:avLst/>
          </a:prstGeom>
          <a:noFill/>
        </p:spPr>
        <p:txBody>
          <a:bodyPr wrap="square" lIns="108000" tIns="72000" rIns="108000" bIns="36000" rtlCol="0">
            <a:spAutoFit/>
          </a:bodyPr>
          <a:lstStyle/>
          <a:p>
            <a:pPr algn="ctr"/>
            <a:r>
              <a:rPr kumimoji="1" lang="ja-JP" altLang="en-US" sz="2800" b="1" dirty="0" smtClean="0">
                <a:latin typeface="メイリオ" panose="020B0604030504040204" pitchFamily="50" charset="-128"/>
                <a:ea typeface="メイリオ" panose="020B0604030504040204" pitchFamily="50" charset="-128"/>
              </a:rPr>
              <a:t>申請課題名称</a:t>
            </a:r>
            <a:endParaRPr kumimoji="1" lang="ja-JP" altLang="en-US" sz="2800" b="1"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 xmlns:a16="http://schemas.microsoft.com/office/drawing/2014/main" id="{49F146AE-7BB0-4F26-8EE8-CB51D3DF849C}"/>
              </a:ext>
            </a:extLst>
          </p:cNvPr>
          <p:cNvSpPr txBox="1"/>
          <p:nvPr/>
        </p:nvSpPr>
        <p:spPr>
          <a:xfrm>
            <a:off x="359227" y="5276018"/>
            <a:ext cx="9360000" cy="1032384"/>
          </a:xfrm>
          <a:prstGeom prst="rect">
            <a:avLst/>
          </a:prstGeom>
          <a:noFill/>
        </p:spPr>
        <p:txBody>
          <a:bodyPr wrap="square" lIns="108000" tIns="72000" rIns="108000" bIns="36000" rtlCol="0">
            <a:spAutoFit/>
          </a:bodyPr>
          <a:lstStyle/>
          <a:p>
            <a:pPr defTabSz="540000"/>
            <a:r>
              <a:rPr kumimoji="1" lang="ja-JP" altLang="en-US" sz="2000" dirty="0" smtClean="0">
                <a:latin typeface="メイリオ" panose="020B0604030504040204" pitchFamily="50" charset="-128"/>
                <a:ea typeface="メイリオ" panose="020B0604030504040204" pitchFamily="50" charset="-128"/>
              </a:rPr>
              <a:t>所属機関名</a:t>
            </a:r>
            <a:r>
              <a:rPr kumimoji="1" lang="en-US" altLang="ja-JP" sz="2000" dirty="0" smtClean="0">
                <a:latin typeface="メイリオ" panose="020B0604030504040204" pitchFamily="50" charset="-128"/>
                <a:ea typeface="メイリオ" panose="020B0604030504040204" pitchFamily="50" charset="-128"/>
              </a:rPr>
              <a:t>	</a:t>
            </a:r>
            <a:r>
              <a:rPr kumimoji="1" lang="ja-JP" altLang="en-US" sz="2000" dirty="0" smtClean="0">
                <a:latin typeface="メイリオ" panose="020B0604030504040204" pitchFamily="50" charset="-128"/>
                <a:ea typeface="メイリオ" panose="020B0604030504040204" pitchFamily="50" charset="-128"/>
              </a:rPr>
              <a:t>：　</a:t>
            </a:r>
            <a:endParaRPr kumimoji="1" lang="en-US" altLang="ja-JP" sz="2000" dirty="0" smtClean="0">
              <a:latin typeface="メイリオ" panose="020B0604030504040204" pitchFamily="50" charset="-128"/>
              <a:ea typeface="メイリオ" panose="020B0604030504040204" pitchFamily="50" charset="-128"/>
            </a:endParaRPr>
          </a:p>
          <a:p>
            <a:pPr defTabSz="540000"/>
            <a:r>
              <a:rPr kumimoji="1" lang="ja-JP" altLang="en-US" sz="2000" dirty="0" smtClean="0">
                <a:latin typeface="メイリオ" panose="020B0604030504040204" pitchFamily="50" charset="-128"/>
                <a:ea typeface="メイリオ" panose="020B0604030504040204" pitchFamily="50" charset="-128"/>
              </a:rPr>
              <a:t>所属部署</a:t>
            </a:r>
            <a:r>
              <a:rPr kumimoji="1" lang="en-US" altLang="ja-JP" sz="2000" dirty="0" smtClean="0">
                <a:latin typeface="メイリオ" panose="020B0604030504040204" pitchFamily="50" charset="-128"/>
                <a:ea typeface="メイリオ" panose="020B0604030504040204" pitchFamily="50" charset="-128"/>
              </a:rPr>
              <a:t>		</a:t>
            </a:r>
            <a:r>
              <a:rPr kumimoji="1" lang="ja-JP" altLang="en-US" sz="2000" dirty="0" smtClean="0">
                <a:latin typeface="メイリオ" panose="020B0604030504040204" pitchFamily="50" charset="-128"/>
                <a:ea typeface="メイリオ" panose="020B0604030504040204" pitchFamily="50" charset="-128"/>
              </a:rPr>
              <a:t>：　</a:t>
            </a:r>
            <a:endParaRPr kumimoji="1" lang="en-US" altLang="ja-JP" sz="2000" dirty="0" smtClean="0">
              <a:latin typeface="メイリオ" panose="020B0604030504040204" pitchFamily="50" charset="-128"/>
              <a:ea typeface="メイリオ" panose="020B0604030504040204" pitchFamily="50" charset="-128"/>
            </a:endParaRPr>
          </a:p>
          <a:p>
            <a:pPr defTabSz="540000"/>
            <a:r>
              <a:rPr kumimoji="1" lang="ja-JP" altLang="en-US" sz="2000" dirty="0" smtClean="0">
                <a:latin typeface="メイリオ" panose="020B0604030504040204" pitchFamily="50" charset="-128"/>
                <a:ea typeface="メイリオ" panose="020B0604030504040204" pitchFamily="50" charset="-128"/>
              </a:rPr>
              <a:t>役職・氏名</a:t>
            </a:r>
            <a:r>
              <a:rPr kumimoji="1" lang="en-US" altLang="ja-JP" sz="2000" dirty="0" smtClean="0">
                <a:latin typeface="メイリオ" panose="020B0604030504040204" pitchFamily="50" charset="-128"/>
                <a:ea typeface="メイリオ" panose="020B0604030504040204" pitchFamily="50" charset="-128"/>
              </a:rPr>
              <a:t>	</a:t>
            </a:r>
            <a:r>
              <a:rPr kumimoji="1" lang="ja-JP" altLang="en-US" sz="2000" dirty="0" smtClean="0">
                <a:latin typeface="メイリオ" panose="020B0604030504040204" pitchFamily="50" charset="-128"/>
                <a:ea typeface="メイリオ" panose="020B0604030504040204" pitchFamily="50" charset="-128"/>
              </a:rPr>
              <a:t>：　</a:t>
            </a:r>
            <a:endParaRPr kumimoji="1" lang="ja-JP" altLang="en-US"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66877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2</a:t>
            </a:fld>
            <a:endParaRPr kumimoji="1" lang="ja-JP" altLang="en-US" sz="2000" b="1" dirty="0">
              <a:solidFill>
                <a:schemeClr val="bg1"/>
              </a:solidFill>
              <a:latin typeface="Century Gothic" panose="020B0502020202020204" pitchFamily="34" charset="0"/>
            </a:endParaRPr>
          </a:p>
        </p:txBody>
      </p:sp>
      <p:sp>
        <p:nvSpPr>
          <p:cNvPr id="10" name="テキスト ボックス 9"/>
          <p:cNvSpPr txBox="1"/>
          <p:nvPr/>
        </p:nvSpPr>
        <p:spPr>
          <a:xfrm>
            <a:off x="1181592" y="0"/>
            <a:ext cx="7992001" cy="540000"/>
          </a:xfrm>
          <a:prstGeom prst="rect">
            <a:avLst/>
          </a:prstGeom>
          <a:noFill/>
        </p:spPr>
        <p:txBody>
          <a:bodyPr wrap="none" lIns="180000" tIns="72000" rIns="180000" bIns="36000" rtlCol="0" anchor="ctr" anchorCtr="0">
            <a:noAutofit/>
          </a:bodyPr>
          <a:lstStyle/>
          <a:p>
            <a:r>
              <a:rPr kumimoji="1" lang="ja-JP" altLang="en-US" sz="2000" b="1" dirty="0" smtClean="0">
                <a:solidFill>
                  <a:schemeClr val="bg1"/>
                </a:solidFill>
                <a:latin typeface="メイリオ" panose="020B0604030504040204" pitchFamily="50" charset="-128"/>
                <a:ea typeface="メイリオ" panose="020B0604030504040204" pitchFamily="50" charset="-128"/>
              </a:rPr>
              <a:t>顧客の課題</a:t>
            </a:r>
            <a:endParaRPr kumimoji="1" lang="en-US" altLang="ja-JP" sz="2000" b="1" dirty="0" smtClean="0">
              <a:solidFill>
                <a:schemeClr val="bg1"/>
              </a:solidFill>
              <a:latin typeface="メイリオ" panose="020B0604030504040204" pitchFamily="50" charset="-128"/>
              <a:ea typeface="メイリオ" panose="020B0604030504040204" pitchFamily="50" charset="-128"/>
            </a:endParaRPr>
          </a:p>
        </p:txBody>
      </p:sp>
      <p:sp>
        <p:nvSpPr>
          <p:cNvPr id="11" name="四角形: 角を丸くする 1">
            <a:extLst>
              <a:ext uri="{FF2B5EF4-FFF2-40B4-BE49-F238E27FC236}">
                <a16:creationId xmlns="" xmlns:a16="http://schemas.microsoft.com/office/drawing/2014/main" id="{C924E554-57EF-CE62-7068-930710219F05}"/>
              </a:ext>
            </a:extLst>
          </p:cNvPr>
          <p:cNvSpPr/>
          <p:nvPr/>
        </p:nvSpPr>
        <p:spPr>
          <a:xfrm>
            <a:off x="183000" y="1271811"/>
            <a:ext cx="9540000" cy="1959458"/>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36000" rtlCol="0" anchor="t">
            <a:spAutoFit/>
          </a:bodyPr>
          <a:lstStyle/>
          <a:p>
            <a:pPr algn="just"/>
            <a:r>
              <a:rPr lang="ja-JP" altLang="en-US" b="1" dirty="0" smtClean="0">
                <a:solidFill>
                  <a:srgbClr val="FF0000"/>
                </a:solidFill>
                <a:latin typeface="メイリオ" panose="020B0604030504040204" pitchFamily="50" charset="-128"/>
                <a:ea typeface="メイリオ" panose="020B0604030504040204" pitchFamily="50" charset="-128"/>
              </a:rPr>
              <a:t>Ａ）顧客</a:t>
            </a:r>
            <a:r>
              <a:rPr lang="ja-JP" altLang="en-US" b="1" dirty="0">
                <a:solidFill>
                  <a:srgbClr val="FF0000"/>
                </a:solidFill>
                <a:latin typeface="メイリオ" panose="020B0604030504040204" pitchFamily="50" charset="-128"/>
                <a:ea typeface="メイリオ" panose="020B0604030504040204" pitchFamily="50" charset="-128"/>
              </a:rPr>
              <a:t>の課題</a:t>
            </a:r>
            <a:endParaRPr lang="en-US" altLang="ja-JP" b="1" dirty="0">
              <a:solidFill>
                <a:srgbClr val="FF0000"/>
              </a:solidFill>
              <a:latin typeface="メイリオ" panose="020B0604030504040204" pitchFamily="50" charset="-128"/>
              <a:ea typeface="メイリオ" panose="020B0604030504040204" pitchFamily="50" charset="-128"/>
            </a:endParaRPr>
          </a:p>
          <a:p>
            <a:pPr marL="180000" algn="just"/>
            <a:r>
              <a:rPr lang="ja-JP" altLang="en-US" b="1" dirty="0" smtClean="0">
                <a:solidFill>
                  <a:srgbClr val="FF0000"/>
                </a:solidFill>
                <a:latin typeface="メイリオ" panose="020B0604030504040204" pitchFamily="50" charset="-128"/>
                <a:ea typeface="メイリオ" panose="020B0604030504040204" pitchFamily="50" charset="-128"/>
              </a:rPr>
              <a:t>具体性</a:t>
            </a:r>
            <a:r>
              <a:rPr lang="ja-JP" altLang="en-US" b="1" dirty="0">
                <a:solidFill>
                  <a:srgbClr val="FF0000"/>
                </a:solidFill>
                <a:latin typeface="メイリオ" panose="020B0604030504040204" pitchFamily="50" charset="-128"/>
                <a:ea typeface="メイリオ" panose="020B0604030504040204" pitchFamily="50" charset="-128"/>
              </a:rPr>
              <a:t>のある顧客像およびその顧客が持つ課題に関する仮説が描けているかを評価します。</a:t>
            </a:r>
            <a:r>
              <a:rPr lang="en-US" altLang="ja-JP" b="1" dirty="0" smtClean="0">
                <a:solidFill>
                  <a:srgbClr val="FF0000"/>
                </a:solidFill>
                <a:latin typeface="メイリオ" panose="020B0604030504040204" pitchFamily="50" charset="-128"/>
                <a:ea typeface="メイリオ" panose="020B0604030504040204" pitchFamily="50" charset="-128"/>
              </a:rPr>
              <a:t>5W1H</a:t>
            </a:r>
            <a:r>
              <a:rPr lang="ja-JP" altLang="en-US" b="1" dirty="0" smtClean="0">
                <a:solidFill>
                  <a:srgbClr val="FF0000"/>
                </a:solidFill>
                <a:latin typeface="メイリオ" panose="020B0604030504040204" pitchFamily="50" charset="-128"/>
                <a:ea typeface="メイリオ" panose="020B0604030504040204" pitchFamily="50" charset="-128"/>
              </a:rPr>
              <a:t>（誰</a:t>
            </a:r>
            <a:r>
              <a:rPr lang="ja-JP" altLang="en-US" b="1" dirty="0">
                <a:solidFill>
                  <a:srgbClr val="FF0000"/>
                </a:solidFill>
                <a:latin typeface="メイリオ" panose="020B0604030504040204" pitchFamily="50" charset="-128"/>
                <a:ea typeface="メイリオ" panose="020B0604030504040204" pitchFamily="50" charset="-128"/>
              </a:rPr>
              <a:t>がどこでどのような問題にどのくらい困っているのか、現状どのように対処しているの</a:t>
            </a:r>
            <a:r>
              <a:rPr lang="ja-JP" altLang="en-US" b="1" dirty="0" smtClean="0">
                <a:solidFill>
                  <a:srgbClr val="FF0000"/>
                </a:solidFill>
                <a:latin typeface="メイリオ" panose="020B0604030504040204" pitchFamily="50" charset="-128"/>
                <a:ea typeface="メイリオ" panose="020B0604030504040204" pitchFamily="50" charset="-128"/>
              </a:rPr>
              <a:t>か）が</a:t>
            </a:r>
            <a:r>
              <a:rPr lang="ja-JP" altLang="en-US" b="1" dirty="0">
                <a:solidFill>
                  <a:srgbClr val="FF0000"/>
                </a:solidFill>
                <a:latin typeface="メイリオ" panose="020B0604030504040204" pitchFamily="50" charset="-128"/>
                <a:ea typeface="メイリオ" panose="020B0604030504040204" pitchFamily="50" charset="-128"/>
              </a:rPr>
              <a:t>具体的に記載されていることが理想的です。</a:t>
            </a:r>
            <a:endParaRPr lang="en-US" altLang="ja-JP" b="1" dirty="0">
              <a:solidFill>
                <a:srgbClr val="FF0000"/>
              </a:solidFill>
              <a:latin typeface="メイリオ" panose="020B0604030504040204" pitchFamily="50" charset="-128"/>
              <a:ea typeface="メイリオ" panose="020B0604030504040204" pitchFamily="50" charset="-128"/>
            </a:endParaRPr>
          </a:p>
          <a:p>
            <a:pPr marL="180000" algn="just"/>
            <a:r>
              <a:rPr lang="ja-JP" altLang="en-US" b="1" dirty="0" smtClean="0">
                <a:solidFill>
                  <a:srgbClr val="FF0000"/>
                </a:solidFill>
                <a:latin typeface="メイリオ" panose="020B0604030504040204" pitchFamily="50" charset="-128"/>
                <a:ea typeface="メイリオ" panose="020B0604030504040204" pitchFamily="50" charset="-128"/>
              </a:rPr>
              <a:t>この</a:t>
            </a:r>
            <a:r>
              <a:rPr lang="ja-JP" altLang="en-US" b="1" dirty="0">
                <a:solidFill>
                  <a:srgbClr val="FF0000"/>
                </a:solidFill>
                <a:latin typeface="メイリオ" panose="020B0604030504040204" pitchFamily="50" charset="-128"/>
                <a:ea typeface="メイリオ" panose="020B0604030504040204" pitchFamily="50" charset="-128"/>
              </a:rPr>
              <a:t>申請以前に検証を行なっている場合・今回ステップ</a:t>
            </a:r>
            <a:r>
              <a:rPr lang="en-US" altLang="ja-JP" b="1" dirty="0">
                <a:solidFill>
                  <a:srgbClr val="FF0000"/>
                </a:solidFill>
                <a:latin typeface="メイリオ" panose="020B0604030504040204" pitchFamily="50" charset="-128"/>
                <a:ea typeface="メイリオ" panose="020B0604030504040204" pitchFamily="50" charset="-128"/>
              </a:rPr>
              <a:t>2</a:t>
            </a:r>
            <a:r>
              <a:rPr lang="ja-JP" altLang="en-US" b="1" dirty="0">
                <a:solidFill>
                  <a:srgbClr val="FF0000"/>
                </a:solidFill>
                <a:latin typeface="メイリオ" panose="020B0604030504040204" pitchFamily="50" charset="-128"/>
                <a:ea typeface="メイリオ" panose="020B0604030504040204" pitchFamily="50" charset="-128"/>
              </a:rPr>
              <a:t>に申請する場合は、上記の内容がヒアリング活動に基づいて裏付けられていることを示す必要があります。</a:t>
            </a:r>
          </a:p>
        </p:txBody>
      </p:sp>
    </p:spTree>
    <p:extLst>
      <p:ext uri="{BB962C8B-B14F-4D97-AF65-F5344CB8AC3E}">
        <p14:creationId xmlns:p14="http://schemas.microsoft.com/office/powerpoint/2010/main" val="3595935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3</a:t>
            </a:fld>
            <a:endParaRPr kumimoji="1" lang="ja-JP" altLang="en-US" sz="2000" b="1" dirty="0">
              <a:solidFill>
                <a:schemeClr val="bg1"/>
              </a:solidFill>
              <a:latin typeface="Century Gothic" panose="020B0502020202020204" pitchFamily="34" charset="0"/>
            </a:endParaRPr>
          </a:p>
        </p:txBody>
      </p:sp>
      <p:sp>
        <p:nvSpPr>
          <p:cNvPr id="10" name="テキスト ボックス 9"/>
          <p:cNvSpPr txBox="1"/>
          <p:nvPr/>
        </p:nvSpPr>
        <p:spPr>
          <a:xfrm>
            <a:off x="1181592" y="0"/>
            <a:ext cx="7992001" cy="540000"/>
          </a:xfrm>
          <a:prstGeom prst="rect">
            <a:avLst/>
          </a:prstGeom>
          <a:noFill/>
        </p:spPr>
        <p:txBody>
          <a:bodyPr wrap="none" lIns="180000" tIns="72000" rIns="180000" bIns="36000" rtlCol="0" anchor="ctr" anchorCtr="0">
            <a:noAutofit/>
          </a:bodyPr>
          <a:lstStyle/>
          <a:p>
            <a:r>
              <a:rPr kumimoji="1" lang="ja-JP" altLang="en-US" sz="2000" b="1" dirty="0" smtClean="0">
                <a:solidFill>
                  <a:schemeClr val="bg1"/>
                </a:solidFill>
                <a:latin typeface="メイリオ" panose="020B0604030504040204" pitchFamily="50" charset="-128"/>
                <a:ea typeface="メイリオ" panose="020B0604030504040204" pitchFamily="50" charset="-128"/>
              </a:rPr>
              <a:t>解決策</a:t>
            </a:r>
            <a:endParaRPr kumimoji="1" lang="en-US" altLang="ja-JP" sz="2000" b="1" dirty="0" smtClean="0">
              <a:solidFill>
                <a:schemeClr val="bg1"/>
              </a:solidFill>
              <a:latin typeface="メイリオ" panose="020B0604030504040204" pitchFamily="50" charset="-128"/>
              <a:ea typeface="メイリオ" panose="020B0604030504040204" pitchFamily="50" charset="-128"/>
            </a:endParaRPr>
          </a:p>
        </p:txBody>
      </p:sp>
      <p:sp>
        <p:nvSpPr>
          <p:cNvPr id="11" name="四角形: 角を丸くする 1">
            <a:extLst>
              <a:ext uri="{FF2B5EF4-FFF2-40B4-BE49-F238E27FC236}">
                <a16:creationId xmlns="" xmlns:a16="http://schemas.microsoft.com/office/drawing/2014/main" id="{4C82A4C8-1C76-BE43-F137-9EE5CD82BE59}"/>
              </a:ext>
            </a:extLst>
          </p:cNvPr>
          <p:cNvSpPr/>
          <p:nvPr/>
        </p:nvSpPr>
        <p:spPr>
          <a:xfrm>
            <a:off x="183000" y="1265874"/>
            <a:ext cx="9540000" cy="1346524"/>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36000" rtlCol="0" anchor="t">
            <a:spAutoFit/>
          </a:bodyPr>
          <a:lstStyle/>
          <a:p>
            <a:pPr algn="just"/>
            <a:r>
              <a:rPr lang="ja-JP" altLang="en-US" b="1" dirty="0" smtClean="0">
                <a:solidFill>
                  <a:srgbClr val="FF0000"/>
                </a:solidFill>
                <a:latin typeface="メイリオ" panose="020B0604030504040204" pitchFamily="50" charset="-128"/>
                <a:ea typeface="メイリオ" panose="020B0604030504040204" pitchFamily="50" charset="-128"/>
              </a:rPr>
              <a:t>Ｂ）解決策</a:t>
            </a:r>
            <a:endParaRPr lang="ja-JP" altLang="en-US" b="1" dirty="0">
              <a:solidFill>
                <a:srgbClr val="FF0000"/>
              </a:solidFill>
              <a:latin typeface="メイリオ" panose="020B0604030504040204" pitchFamily="50" charset="-128"/>
              <a:ea typeface="メイリオ" panose="020B0604030504040204" pitchFamily="50" charset="-128"/>
            </a:endParaRPr>
          </a:p>
          <a:p>
            <a:pPr marL="180000" algn="just"/>
            <a:r>
              <a:rPr lang="ja-JP" altLang="en-US" b="1" dirty="0">
                <a:solidFill>
                  <a:srgbClr val="FF0000"/>
                </a:solidFill>
                <a:latin typeface="メイリオ" panose="020B0604030504040204" pitchFamily="50" charset="-128"/>
                <a:ea typeface="メイリオ" panose="020B0604030504040204" pitchFamily="50" charset="-128"/>
              </a:rPr>
              <a:t>具体的な顧客の課題に適合する製品・サービスかどうかを判断します。技術それ自体の高度さや完成度ではなく、どのような価値を提供できるの</a:t>
            </a:r>
            <a:r>
              <a:rPr lang="ja-JP" altLang="en-US" b="1" dirty="0" smtClean="0">
                <a:solidFill>
                  <a:srgbClr val="FF0000"/>
                </a:solidFill>
                <a:latin typeface="メイリオ" panose="020B0604030504040204" pitchFamily="50" charset="-128"/>
                <a:ea typeface="メイリオ" panose="020B0604030504040204" pitchFamily="50" charset="-128"/>
              </a:rPr>
              <a:t>か（ユーザー</a:t>
            </a:r>
            <a:r>
              <a:rPr lang="ja-JP" altLang="en-US" b="1" dirty="0">
                <a:solidFill>
                  <a:srgbClr val="FF0000"/>
                </a:solidFill>
                <a:latin typeface="メイリオ" panose="020B0604030504040204" pitchFamily="50" charset="-128"/>
                <a:ea typeface="メイリオ" panose="020B0604030504040204" pitchFamily="50" charset="-128"/>
              </a:rPr>
              <a:t>がそれを使うことでどれほどよく課題を解決できるの</a:t>
            </a:r>
            <a:r>
              <a:rPr lang="ja-JP" altLang="en-US" b="1" dirty="0" smtClean="0">
                <a:solidFill>
                  <a:srgbClr val="FF0000"/>
                </a:solidFill>
                <a:latin typeface="メイリオ" panose="020B0604030504040204" pitchFamily="50" charset="-128"/>
                <a:ea typeface="メイリオ" panose="020B0604030504040204" pitchFamily="50" charset="-128"/>
              </a:rPr>
              <a:t>か）を</a:t>
            </a:r>
            <a:r>
              <a:rPr lang="ja-JP" altLang="en-US" b="1" dirty="0">
                <a:solidFill>
                  <a:srgbClr val="FF0000"/>
                </a:solidFill>
                <a:latin typeface="メイリオ" panose="020B0604030504040204" pitchFamily="50" charset="-128"/>
                <a:ea typeface="メイリオ" panose="020B0604030504040204" pitchFamily="50" charset="-128"/>
              </a:rPr>
              <a:t>評価します。</a:t>
            </a:r>
          </a:p>
        </p:txBody>
      </p:sp>
    </p:spTree>
    <p:extLst>
      <p:ext uri="{BB962C8B-B14F-4D97-AF65-F5344CB8AC3E}">
        <p14:creationId xmlns:p14="http://schemas.microsoft.com/office/powerpoint/2010/main" val="747131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4</a:t>
            </a:fld>
            <a:endParaRPr kumimoji="1" lang="ja-JP" altLang="en-US" sz="2000" b="1" dirty="0">
              <a:solidFill>
                <a:schemeClr val="bg1"/>
              </a:solidFill>
              <a:latin typeface="Century Gothic" panose="020B0502020202020204" pitchFamily="34" charset="0"/>
            </a:endParaRPr>
          </a:p>
        </p:txBody>
      </p:sp>
      <p:sp>
        <p:nvSpPr>
          <p:cNvPr id="10" name="テキスト ボックス 9"/>
          <p:cNvSpPr txBox="1"/>
          <p:nvPr/>
        </p:nvSpPr>
        <p:spPr>
          <a:xfrm>
            <a:off x="1181592" y="0"/>
            <a:ext cx="7992001" cy="540000"/>
          </a:xfrm>
          <a:prstGeom prst="rect">
            <a:avLst/>
          </a:prstGeom>
          <a:noFill/>
        </p:spPr>
        <p:txBody>
          <a:bodyPr wrap="none" lIns="180000" tIns="72000" rIns="180000" bIns="36000" rtlCol="0" anchor="ctr" anchorCtr="0">
            <a:noAutofit/>
          </a:bodyPr>
          <a:lstStyle/>
          <a:p>
            <a:r>
              <a:rPr kumimoji="1" lang="ja-JP" altLang="en-US" sz="2000" b="1" dirty="0" smtClean="0">
                <a:solidFill>
                  <a:schemeClr val="bg1"/>
                </a:solidFill>
                <a:latin typeface="メイリオ" panose="020B0604030504040204" pitchFamily="50" charset="-128"/>
                <a:ea typeface="メイリオ" panose="020B0604030504040204" pitchFamily="50" charset="-128"/>
              </a:rPr>
              <a:t>技術・知財</a:t>
            </a:r>
            <a:endParaRPr kumimoji="1" lang="en-US" altLang="ja-JP" sz="2000" b="1" dirty="0" smtClean="0">
              <a:solidFill>
                <a:schemeClr val="bg1"/>
              </a:solidFill>
              <a:latin typeface="メイリオ" panose="020B0604030504040204" pitchFamily="50" charset="-128"/>
              <a:ea typeface="メイリオ" panose="020B0604030504040204" pitchFamily="50" charset="-128"/>
            </a:endParaRPr>
          </a:p>
        </p:txBody>
      </p:sp>
      <p:sp>
        <p:nvSpPr>
          <p:cNvPr id="11" name="四角形: 角を丸くする 1">
            <a:extLst>
              <a:ext uri="{FF2B5EF4-FFF2-40B4-BE49-F238E27FC236}">
                <a16:creationId xmlns="" xmlns:a16="http://schemas.microsoft.com/office/drawing/2014/main" id="{C63CDE64-C97F-D219-1044-DB344221D8AD}"/>
              </a:ext>
            </a:extLst>
          </p:cNvPr>
          <p:cNvSpPr/>
          <p:nvPr/>
        </p:nvSpPr>
        <p:spPr>
          <a:xfrm>
            <a:off x="183000" y="1271810"/>
            <a:ext cx="9540000" cy="1021556"/>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spAutoFit/>
          </a:bodyPr>
          <a:lstStyle/>
          <a:p>
            <a:pPr algn="just"/>
            <a:r>
              <a:rPr lang="ja-JP" altLang="en-US" b="1" dirty="0" smtClean="0">
                <a:solidFill>
                  <a:srgbClr val="FF0000"/>
                </a:solidFill>
                <a:latin typeface="メイリオ" panose="020B0604030504040204" pitchFamily="50" charset="-128"/>
                <a:ea typeface="メイリオ" panose="020B0604030504040204" pitchFamily="50" charset="-128"/>
              </a:rPr>
              <a:t>Ｃ）技術・知財</a:t>
            </a:r>
            <a:endParaRPr lang="ja-JP" altLang="en-US" b="1" dirty="0">
              <a:solidFill>
                <a:srgbClr val="FF0000"/>
              </a:solidFill>
              <a:latin typeface="メイリオ" panose="020B0604030504040204" pitchFamily="50" charset="-128"/>
              <a:ea typeface="メイリオ" panose="020B0604030504040204" pitchFamily="50" charset="-128"/>
            </a:endParaRPr>
          </a:p>
          <a:p>
            <a:pPr marL="180000" algn="just"/>
            <a:r>
              <a:rPr lang="ja-JP" altLang="en-US" b="1" dirty="0">
                <a:solidFill>
                  <a:srgbClr val="FF0000"/>
                </a:solidFill>
                <a:latin typeface="メイリオ" panose="020B0604030504040204" pitchFamily="50" charset="-128"/>
                <a:ea typeface="メイリオ" panose="020B0604030504040204" pitchFamily="50" charset="-128"/>
              </a:rPr>
              <a:t>技術シーズ</a:t>
            </a:r>
            <a:r>
              <a:rPr lang="ja-JP" altLang="en-US" b="1" dirty="0" smtClean="0">
                <a:solidFill>
                  <a:srgbClr val="FF0000"/>
                </a:solidFill>
                <a:latin typeface="メイリオ" panose="020B0604030504040204" pitchFamily="50" charset="-128"/>
                <a:ea typeface="メイリオ" panose="020B0604030504040204" pitchFamily="50" charset="-128"/>
              </a:rPr>
              <a:t>の革新性・優位性、</a:t>
            </a:r>
            <a:r>
              <a:rPr lang="ja-JP" altLang="en-US" b="1" dirty="0">
                <a:solidFill>
                  <a:srgbClr val="FF0000"/>
                </a:solidFill>
                <a:latin typeface="メイリオ" panose="020B0604030504040204" pitchFamily="50" charset="-128"/>
                <a:ea typeface="メイリオ" panose="020B0604030504040204" pitchFamily="50" charset="-128"/>
              </a:rPr>
              <a:t>および知財</a:t>
            </a:r>
            <a:r>
              <a:rPr lang="ja-JP" altLang="en-US" b="1" dirty="0" smtClean="0">
                <a:solidFill>
                  <a:srgbClr val="FF0000"/>
                </a:solidFill>
                <a:latin typeface="メイリオ" panose="020B0604030504040204" pitchFamily="50" charset="-128"/>
                <a:ea typeface="メイリオ" panose="020B0604030504040204" pitchFamily="50" charset="-128"/>
              </a:rPr>
              <a:t>の取得状況（周辺特許を含む）、及びそれらアライアンスやライセンス契約等の状況を</a:t>
            </a:r>
            <a:r>
              <a:rPr lang="ja-JP" altLang="en-US" b="1" dirty="0">
                <a:solidFill>
                  <a:srgbClr val="FF0000"/>
                </a:solidFill>
                <a:latin typeface="メイリオ" panose="020B0604030504040204" pitchFamily="50" charset="-128"/>
                <a:ea typeface="メイリオ" panose="020B0604030504040204" pitchFamily="50" charset="-128"/>
              </a:rPr>
              <a:t>評価します</a:t>
            </a:r>
            <a:r>
              <a:rPr lang="ja-JP" altLang="en-US" b="1" dirty="0" smtClean="0">
                <a:solidFill>
                  <a:srgbClr val="FF0000"/>
                </a:solidFill>
                <a:latin typeface="メイリオ" panose="020B0604030504040204" pitchFamily="50" charset="-128"/>
                <a:ea typeface="メイリオ" panose="020B0604030504040204" pitchFamily="50" charset="-128"/>
              </a:rPr>
              <a:t>。</a:t>
            </a:r>
            <a:endParaRPr lang="en-US" altLang="ja-JP" b="1"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907409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5</a:t>
            </a:fld>
            <a:endParaRPr kumimoji="1" lang="ja-JP" altLang="en-US" sz="2000" b="1" dirty="0">
              <a:solidFill>
                <a:schemeClr val="bg1"/>
              </a:solidFill>
              <a:latin typeface="Century Gothic" panose="020B0502020202020204" pitchFamily="34" charset="0"/>
            </a:endParaRPr>
          </a:p>
        </p:txBody>
      </p:sp>
      <p:sp>
        <p:nvSpPr>
          <p:cNvPr id="10" name="テキスト ボックス 9"/>
          <p:cNvSpPr txBox="1"/>
          <p:nvPr/>
        </p:nvSpPr>
        <p:spPr>
          <a:xfrm>
            <a:off x="1181592" y="0"/>
            <a:ext cx="7992001" cy="540000"/>
          </a:xfrm>
          <a:prstGeom prst="rect">
            <a:avLst/>
          </a:prstGeom>
          <a:noFill/>
        </p:spPr>
        <p:txBody>
          <a:bodyPr wrap="none" lIns="180000" tIns="72000" rIns="180000" bIns="36000" rtlCol="0" anchor="ctr" anchorCtr="0">
            <a:noAutofit/>
          </a:bodyPr>
          <a:lstStyle/>
          <a:p>
            <a:r>
              <a:rPr kumimoji="1" lang="ja-JP" altLang="en-US" sz="2000" b="1" dirty="0" smtClean="0">
                <a:solidFill>
                  <a:schemeClr val="bg1"/>
                </a:solidFill>
                <a:latin typeface="メイリオ" panose="020B0604030504040204" pitchFamily="50" charset="-128"/>
                <a:ea typeface="メイリオ" panose="020B0604030504040204" pitchFamily="50" charset="-128"/>
              </a:rPr>
              <a:t>市場（マーケット）</a:t>
            </a:r>
            <a:endParaRPr kumimoji="1" lang="en-US" altLang="ja-JP" sz="2000" b="1" dirty="0" smtClean="0">
              <a:solidFill>
                <a:schemeClr val="bg1"/>
              </a:solidFill>
              <a:latin typeface="メイリオ" panose="020B0604030504040204" pitchFamily="50" charset="-128"/>
              <a:ea typeface="メイリオ" panose="020B0604030504040204" pitchFamily="50" charset="-128"/>
            </a:endParaRPr>
          </a:p>
        </p:txBody>
      </p:sp>
      <p:sp>
        <p:nvSpPr>
          <p:cNvPr id="11" name="四角形: 角を丸くする 1">
            <a:extLst>
              <a:ext uri="{FF2B5EF4-FFF2-40B4-BE49-F238E27FC236}">
                <a16:creationId xmlns="" xmlns:a16="http://schemas.microsoft.com/office/drawing/2014/main" id="{982A295E-4D11-8D55-30DC-E55248CC42A6}"/>
              </a:ext>
            </a:extLst>
          </p:cNvPr>
          <p:cNvSpPr/>
          <p:nvPr/>
        </p:nvSpPr>
        <p:spPr>
          <a:xfrm>
            <a:off x="183000" y="1384628"/>
            <a:ext cx="9540000" cy="2276783"/>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36000" rtlCol="0" anchor="t">
            <a:spAutoFit/>
          </a:bodyPr>
          <a:lstStyle/>
          <a:p>
            <a:r>
              <a:rPr lang="ja-JP" altLang="en-US" b="1" dirty="0" smtClean="0">
                <a:solidFill>
                  <a:srgbClr val="FF0000"/>
                </a:solidFill>
                <a:latin typeface="メイリオ" panose="020B0604030504040204" pitchFamily="50" charset="-128"/>
                <a:ea typeface="メイリオ" panose="020B0604030504040204" pitchFamily="50" charset="-128"/>
              </a:rPr>
              <a:t>Ｄ）マーケット</a:t>
            </a:r>
            <a:endParaRPr lang="en-US" altLang="ja-JP" b="1" dirty="0">
              <a:solidFill>
                <a:srgbClr val="FF0000"/>
              </a:solidFill>
              <a:latin typeface="メイリオ" panose="020B0604030504040204" pitchFamily="50" charset="-128"/>
              <a:ea typeface="メイリオ" panose="020B0604030504040204" pitchFamily="50" charset="-128"/>
            </a:endParaRPr>
          </a:p>
          <a:p>
            <a:pPr marL="180000"/>
            <a:r>
              <a:rPr lang="ja-JP" altLang="en-US" b="1" dirty="0">
                <a:solidFill>
                  <a:srgbClr val="FF0000"/>
                </a:solidFill>
                <a:latin typeface="メイリオ" panose="020B0604030504040204" pitchFamily="50" charset="-128"/>
                <a:ea typeface="メイリオ" panose="020B0604030504040204" pitchFamily="50" charset="-128"/>
              </a:rPr>
              <a:t>取り組もうとされている製品やサービスの</a:t>
            </a:r>
            <a:endParaRPr lang="en-US" altLang="ja-JP" b="1" dirty="0">
              <a:solidFill>
                <a:srgbClr val="FF0000"/>
              </a:solidFill>
              <a:latin typeface="メイリオ" panose="020B0604030504040204" pitchFamily="50" charset="-128"/>
              <a:ea typeface="メイリオ" panose="020B0604030504040204" pitchFamily="50" charset="-128"/>
            </a:endParaRPr>
          </a:p>
          <a:p>
            <a:pPr marL="540000" indent="-180000">
              <a:buFont typeface="Arial" panose="020B0604020202020204" pitchFamily="34" charset="0"/>
              <a:buChar char="•"/>
            </a:pPr>
            <a:r>
              <a:rPr lang="ja-JP" altLang="en-US" b="1" dirty="0" smtClean="0">
                <a:solidFill>
                  <a:srgbClr val="FF0000"/>
                </a:solidFill>
                <a:latin typeface="メイリオ" panose="020B0604030504040204" pitchFamily="50" charset="-128"/>
                <a:ea typeface="メイリオ" panose="020B0604030504040204" pitchFamily="50" charset="-128"/>
              </a:rPr>
              <a:t>（想定）顧客</a:t>
            </a:r>
            <a:r>
              <a:rPr lang="ja-JP" altLang="en-US" b="1" dirty="0">
                <a:solidFill>
                  <a:srgbClr val="FF0000"/>
                </a:solidFill>
                <a:latin typeface="メイリオ" panose="020B0604030504040204" pitchFamily="50" charset="-128"/>
                <a:ea typeface="メイリオ" panose="020B0604030504040204" pitchFamily="50" charset="-128"/>
              </a:rPr>
              <a:t>が現時点で多いのか</a:t>
            </a:r>
            <a:endParaRPr lang="en-US" altLang="ja-JP" b="1" dirty="0">
              <a:solidFill>
                <a:srgbClr val="FF0000"/>
              </a:solidFill>
              <a:latin typeface="メイリオ" panose="020B0604030504040204" pitchFamily="50" charset="-128"/>
              <a:ea typeface="メイリオ" panose="020B0604030504040204" pitchFamily="50" charset="-128"/>
            </a:endParaRPr>
          </a:p>
          <a:p>
            <a:pPr marL="540000" indent="-180000">
              <a:buFont typeface="Arial" panose="020B0604020202020204" pitchFamily="34" charset="0"/>
              <a:buChar char="•"/>
            </a:pPr>
            <a:r>
              <a:rPr lang="ja-JP" altLang="en-US" b="1" dirty="0">
                <a:solidFill>
                  <a:srgbClr val="FF0000"/>
                </a:solidFill>
                <a:latin typeface="メイリオ" panose="020B0604030504040204" pitchFamily="50" charset="-128"/>
                <a:ea typeface="メイリオ" panose="020B0604030504040204" pitchFamily="50" charset="-128"/>
              </a:rPr>
              <a:t>その顧客の数は今後増える見込みがあるか</a:t>
            </a:r>
            <a:endParaRPr lang="en-US" altLang="ja-JP" b="1" dirty="0">
              <a:solidFill>
                <a:srgbClr val="FF0000"/>
              </a:solidFill>
              <a:latin typeface="メイリオ" panose="020B0604030504040204" pitchFamily="50" charset="-128"/>
              <a:ea typeface="メイリオ" panose="020B0604030504040204" pitchFamily="50" charset="-128"/>
            </a:endParaRPr>
          </a:p>
          <a:p>
            <a:pPr marL="540000" indent="-180000">
              <a:buFont typeface="Arial" panose="020B0604020202020204" pitchFamily="34" charset="0"/>
              <a:buChar char="•"/>
            </a:pPr>
            <a:r>
              <a:rPr lang="ja-JP" altLang="en-US" b="1" dirty="0">
                <a:solidFill>
                  <a:srgbClr val="FF0000"/>
                </a:solidFill>
                <a:latin typeface="メイリオ" panose="020B0604030504040204" pitchFamily="50" charset="-128"/>
                <a:ea typeface="メイリオ" panose="020B0604030504040204" pitchFamily="50" charset="-128"/>
              </a:rPr>
              <a:t>顧客一人当たりの単価が今後増える可能性があるか</a:t>
            </a:r>
            <a:endParaRPr lang="en-US" altLang="ja-JP" b="1" dirty="0">
              <a:solidFill>
                <a:srgbClr val="FF0000"/>
              </a:solidFill>
              <a:latin typeface="メイリオ" panose="020B0604030504040204" pitchFamily="50" charset="-128"/>
              <a:ea typeface="メイリオ" panose="020B0604030504040204" pitchFamily="50" charset="-128"/>
            </a:endParaRPr>
          </a:p>
          <a:p>
            <a:pPr marL="540000" indent="-180000">
              <a:buFont typeface="Arial" panose="020B0604020202020204" pitchFamily="34" charset="0"/>
              <a:buChar char="•"/>
            </a:pPr>
            <a:r>
              <a:rPr lang="ja-JP" altLang="en-US" b="1" dirty="0">
                <a:solidFill>
                  <a:srgbClr val="FF0000"/>
                </a:solidFill>
                <a:latin typeface="メイリオ" panose="020B0604030504040204" pitchFamily="50" charset="-128"/>
                <a:ea typeface="メイリオ" panose="020B0604030504040204" pitchFamily="50" charset="-128"/>
              </a:rPr>
              <a:t>国際市場への展開を視野にいれたものか</a:t>
            </a:r>
            <a:endParaRPr lang="en-US" altLang="ja-JP" b="1" dirty="0">
              <a:solidFill>
                <a:srgbClr val="FF0000"/>
              </a:solidFill>
              <a:latin typeface="メイリオ" panose="020B0604030504040204" pitchFamily="50" charset="-128"/>
              <a:ea typeface="メイリオ" panose="020B0604030504040204" pitchFamily="50" charset="-128"/>
            </a:endParaRPr>
          </a:p>
          <a:p>
            <a:pPr marL="180000"/>
            <a:r>
              <a:rPr lang="ja-JP" altLang="en-US" b="1" dirty="0" err="1">
                <a:solidFill>
                  <a:srgbClr val="FF0000"/>
                </a:solidFill>
                <a:latin typeface="メイリオ" panose="020B0604030504040204" pitchFamily="50" charset="-128"/>
                <a:ea typeface="メイリオ" panose="020B0604030504040204" pitchFamily="50" charset="-128"/>
              </a:rPr>
              <a:t>を評</a:t>
            </a:r>
            <a:r>
              <a:rPr lang="ja-JP" altLang="en-US" b="1" dirty="0">
                <a:solidFill>
                  <a:srgbClr val="FF0000"/>
                </a:solidFill>
                <a:latin typeface="メイリオ" panose="020B0604030504040204" pitchFamily="50" charset="-128"/>
                <a:ea typeface="メイリオ" panose="020B0604030504040204" pitchFamily="50" charset="-128"/>
              </a:rPr>
              <a:t>価します。</a:t>
            </a:r>
          </a:p>
        </p:txBody>
      </p:sp>
    </p:spTree>
    <p:extLst>
      <p:ext uri="{BB962C8B-B14F-4D97-AF65-F5344CB8AC3E}">
        <p14:creationId xmlns:p14="http://schemas.microsoft.com/office/powerpoint/2010/main" val="4239669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72000" rIns="180000" bIns="36000" rtlCol="0" anchor="ctr"/>
          <a:lstStyle/>
          <a:p>
            <a:r>
              <a:rPr kumimoji="1" lang="ja-JP" altLang="en-US" sz="2000" b="1" dirty="0" smtClean="0">
                <a:latin typeface="メイリオ" panose="020B0604030504040204" pitchFamily="50" charset="-128"/>
                <a:ea typeface="メイリオ" panose="020B0604030504040204" pitchFamily="50" charset="-128"/>
              </a:rPr>
              <a:t>ビジネスモデル</a:t>
            </a:r>
            <a:endParaRPr kumimoji="1" lang="ja-JP" altLang="en-US" sz="2000" b="1" dirty="0">
              <a:latin typeface="メイリオ" panose="020B0604030504040204" pitchFamily="50" charset="-128"/>
              <a:ea typeface="メイリオ" panose="020B0604030504040204" pitchFamily="50" charset="-128"/>
            </a:endParaRPr>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6</a:t>
            </a:fld>
            <a:endParaRPr kumimoji="1" lang="ja-JP" altLang="en-US" sz="2000" b="1" dirty="0">
              <a:solidFill>
                <a:schemeClr val="bg1"/>
              </a:solidFill>
              <a:latin typeface="Century Gothic" panose="020B0502020202020204" pitchFamily="34" charset="0"/>
            </a:endParaRPr>
          </a:p>
        </p:txBody>
      </p:sp>
      <p:sp>
        <p:nvSpPr>
          <p:cNvPr id="10" name="四角形: 角を丸くする 1">
            <a:extLst>
              <a:ext uri="{FF2B5EF4-FFF2-40B4-BE49-F238E27FC236}">
                <a16:creationId xmlns="" xmlns:a16="http://schemas.microsoft.com/office/drawing/2014/main" id="{A6E12EE8-B387-39ED-EF8C-CE1B2E9CC42E}"/>
              </a:ext>
            </a:extLst>
          </p:cNvPr>
          <p:cNvSpPr/>
          <p:nvPr/>
        </p:nvSpPr>
        <p:spPr>
          <a:xfrm>
            <a:off x="183000" y="1271810"/>
            <a:ext cx="9540000" cy="1959458"/>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36000" rtlCol="0" anchor="t">
            <a:spAutoFit/>
          </a:bodyPr>
          <a:lstStyle/>
          <a:p>
            <a:pPr algn="just"/>
            <a:r>
              <a:rPr lang="ja-JP" altLang="en-US" b="1" dirty="0" smtClean="0">
                <a:solidFill>
                  <a:srgbClr val="FF0000"/>
                </a:solidFill>
                <a:latin typeface="メイリオ" panose="020B0604030504040204" pitchFamily="50" charset="-128"/>
                <a:ea typeface="メイリオ" panose="020B0604030504040204" pitchFamily="50" charset="-128"/>
              </a:rPr>
              <a:t>Ｅ）ビジネスモデル</a:t>
            </a:r>
            <a:endParaRPr lang="en-US" altLang="ja-JP" b="1" dirty="0">
              <a:solidFill>
                <a:srgbClr val="FF0000"/>
              </a:solidFill>
              <a:latin typeface="メイリオ" panose="020B0604030504040204" pitchFamily="50" charset="-128"/>
              <a:ea typeface="メイリオ" panose="020B0604030504040204" pitchFamily="50" charset="-128"/>
            </a:endParaRPr>
          </a:p>
          <a:p>
            <a:pPr marL="180000" algn="just"/>
            <a:r>
              <a:rPr lang="ja-JP" altLang="en-US" b="1" dirty="0">
                <a:solidFill>
                  <a:srgbClr val="FF0000"/>
                </a:solidFill>
                <a:latin typeface="メイリオ" panose="020B0604030504040204" pitchFamily="50" charset="-128"/>
                <a:ea typeface="メイリオ" panose="020B0604030504040204" pitchFamily="50" charset="-128"/>
              </a:rPr>
              <a:t>いかにして顧客に再現性高く製品やサービスを提供できるか、その仕組みの具体的な仮説があるかを評価します</a:t>
            </a:r>
            <a:r>
              <a:rPr lang="ja-JP" altLang="en-US" b="1" dirty="0" smtClean="0">
                <a:solidFill>
                  <a:srgbClr val="FF0000"/>
                </a:solidFill>
                <a:latin typeface="メイリオ" panose="020B0604030504040204" pitchFamily="50" charset="-128"/>
                <a:ea typeface="メイリオ" panose="020B0604030504040204" pitchFamily="50" charset="-128"/>
              </a:rPr>
              <a:t>。</a:t>
            </a:r>
            <a:endParaRPr lang="en-US" altLang="ja-JP" b="1" dirty="0" smtClean="0">
              <a:solidFill>
                <a:srgbClr val="FF0000"/>
              </a:solidFill>
              <a:latin typeface="メイリオ" panose="020B0604030504040204" pitchFamily="50" charset="-128"/>
              <a:ea typeface="メイリオ" panose="020B0604030504040204" pitchFamily="50" charset="-128"/>
            </a:endParaRPr>
          </a:p>
          <a:p>
            <a:pPr marL="180000" algn="just"/>
            <a:r>
              <a:rPr lang="ja-JP" altLang="en-US" b="1" dirty="0" smtClean="0">
                <a:solidFill>
                  <a:srgbClr val="FF0000"/>
                </a:solidFill>
                <a:latin typeface="メイリオ" panose="020B0604030504040204" pitchFamily="50" charset="-128"/>
                <a:ea typeface="メイリオ" panose="020B0604030504040204" pitchFamily="50" charset="-128"/>
              </a:rPr>
              <a:t>スタートアップ</a:t>
            </a:r>
            <a:r>
              <a:rPr lang="ja-JP" altLang="en-US" b="1" dirty="0">
                <a:solidFill>
                  <a:srgbClr val="FF0000"/>
                </a:solidFill>
                <a:latin typeface="メイリオ" panose="020B0604030504040204" pitchFamily="50" charset="-128"/>
                <a:ea typeface="メイリオ" panose="020B0604030504040204" pitchFamily="50" charset="-128"/>
              </a:rPr>
              <a:t>として活動する際に、どのような範囲のビジネスを行う想定なのか明確に記載することが</a:t>
            </a:r>
            <a:r>
              <a:rPr lang="ja-JP" altLang="en-US" b="1" dirty="0" smtClean="0">
                <a:solidFill>
                  <a:srgbClr val="FF0000"/>
                </a:solidFill>
                <a:latin typeface="メイリオ" panose="020B0604030504040204" pitchFamily="50" charset="-128"/>
                <a:ea typeface="メイリオ" panose="020B0604030504040204" pitchFamily="50" charset="-128"/>
              </a:rPr>
              <a:t>求められます（例</a:t>
            </a:r>
            <a:r>
              <a:rPr lang="ja-JP" altLang="en-US" b="1" dirty="0">
                <a:solidFill>
                  <a:srgbClr val="FF0000"/>
                </a:solidFill>
                <a:latin typeface="メイリオ" panose="020B0604030504040204" pitchFamily="50" charset="-128"/>
                <a:ea typeface="メイリオ" panose="020B0604030504040204" pitchFamily="50" charset="-128"/>
              </a:rPr>
              <a:t>：製品開発後の販売まで自社で、設計のみ自社で、</a:t>
            </a:r>
            <a:r>
              <a:rPr lang="ja-JP" altLang="en-US" b="1" dirty="0" smtClean="0">
                <a:solidFill>
                  <a:srgbClr val="FF0000"/>
                </a:solidFill>
                <a:latin typeface="メイリオ" panose="020B0604030504040204" pitchFamily="50" charset="-128"/>
                <a:ea typeface="メイリオ" panose="020B0604030504040204" pitchFamily="50" charset="-128"/>
              </a:rPr>
              <a:t>など）。</a:t>
            </a:r>
            <a:endParaRPr lang="ja-JP" altLang="en-US" b="1"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054265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72000" rIns="180000" bIns="36000" rtlCol="0" anchor="ctr"/>
          <a:lstStyle/>
          <a:p>
            <a:r>
              <a:rPr kumimoji="1" lang="ja-JP" altLang="en-US" sz="2000" b="1" dirty="0" smtClean="0">
                <a:latin typeface="メイリオ" panose="020B0604030504040204" pitchFamily="50" charset="-128"/>
                <a:ea typeface="メイリオ" panose="020B0604030504040204" pitchFamily="50" charset="-128"/>
              </a:rPr>
              <a:t>チーム</a:t>
            </a:r>
            <a:endParaRPr kumimoji="1" lang="ja-JP" altLang="en-US" sz="2000" b="1" dirty="0">
              <a:latin typeface="メイリオ" panose="020B0604030504040204" pitchFamily="50" charset="-128"/>
              <a:ea typeface="メイリオ" panose="020B0604030504040204" pitchFamily="50" charset="-128"/>
            </a:endParaRPr>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7</a:t>
            </a:fld>
            <a:endParaRPr kumimoji="1" lang="ja-JP" altLang="en-US" sz="2000" b="1" dirty="0">
              <a:solidFill>
                <a:schemeClr val="bg1"/>
              </a:solidFill>
              <a:latin typeface="Century Gothic" panose="020B0502020202020204" pitchFamily="34" charset="0"/>
            </a:endParaRPr>
          </a:p>
        </p:txBody>
      </p:sp>
      <p:sp>
        <p:nvSpPr>
          <p:cNvPr id="11" name="四角形: 角を丸くする 1">
            <a:extLst>
              <a:ext uri="{FF2B5EF4-FFF2-40B4-BE49-F238E27FC236}">
                <a16:creationId xmlns="" xmlns:a16="http://schemas.microsoft.com/office/drawing/2014/main" id="{5AC5485F-89A2-950D-8237-5CCE78A16163}"/>
              </a:ext>
            </a:extLst>
          </p:cNvPr>
          <p:cNvSpPr/>
          <p:nvPr/>
        </p:nvSpPr>
        <p:spPr>
          <a:xfrm>
            <a:off x="183000" y="1271807"/>
            <a:ext cx="9540000" cy="1634490"/>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spAutoFit/>
          </a:bodyPr>
          <a:lstStyle/>
          <a:p>
            <a:pPr algn="just"/>
            <a:r>
              <a:rPr lang="ja-JP" altLang="en-US" b="1" dirty="0" smtClean="0">
                <a:solidFill>
                  <a:srgbClr val="FF0000"/>
                </a:solidFill>
                <a:latin typeface="メイリオ" panose="020B0604030504040204" pitchFamily="50" charset="-128"/>
                <a:ea typeface="メイリオ" panose="020B0604030504040204" pitchFamily="50" charset="-128"/>
              </a:rPr>
              <a:t>Ｆ）チーム（</a:t>
            </a:r>
            <a:r>
              <a:rPr lang="ja-JP" altLang="en-US" b="1" dirty="0">
                <a:solidFill>
                  <a:srgbClr val="FF0000"/>
                </a:solidFill>
                <a:latin typeface="メイリオ" panose="020B0604030504040204" pitchFamily="50" charset="-128"/>
                <a:ea typeface="メイリオ" panose="020B0604030504040204" pitchFamily="50" charset="-128"/>
              </a:rPr>
              <a:t>終了時点での目標達成に向けた実施体制）</a:t>
            </a:r>
            <a:endParaRPr lang="en-US" altLang="ja-JP" b="1" dirty="0">
              <a:solidFill>
                <a:srgbClr val="FF0000"/>
              </a:solidFill>
              <a:latin typeface="メイリオ" panose="020B0604030504040204" pitchFamily="50" charset="-128"/>
              <a:ea typeface="メイリオ" panose="020B0604030504040204" pitchFamily="50" charset="-128"/>
            </a:endParaRPr>
          </a:p>
          <a:p>
            <a:pPr marL="180000" algn="just"/>
            <a:r>
              <a:rPr lang="ja-JP" altLang="en-US" b="1" dirty="0" smtClean="0">
                <a:solidFill>
                  <a:srgbClr val="FF0000"/>
                </a:solidFill>
                <a:latin typeface="メイリオ" panose="020B0604030504040204" pitchFamily="50" charset="-128"/>
                <a:ea typeface="メイリオ" panose="020B0604030504040204" pitchFamily="50" charset="-128"/>
              </a:rPr>
              <a:t>ステップ</a:t>
            </a:r>
            <a:r>
              <a:rPr lang="en-US" altLang="ja-JP" b="1" dirty="0" smtClean="0">
                <a:solidFill>
                  <a:srgbClr val="FF0000"/>
                </a:solidFill>
                <a:latin typeface="メイリオ" panose="020B0604030504040204" pitchFamily="50" charset="-128"/>
                <a:ea typeface="メイリオ" panose="020B0604030504040204" pitchFamily="50" charset="-128"/>
              </a:rPr>
              <a:t>1</a:t>
            </a:r>
            <a:r>
              <a:rPr lang="ja-JP" altLang="en-US" b="1" dirty="0" smtClean="0">
                <a:solidFill>
                  <a:srgbClr val="FF0000"/>
                </a:solidFill>
                <a:latin typeface="メイリオ" panose="020B0604030504040204" pitchFamily="50" charset="-128"/>
                <a:ea typeface="メイリオ" panose="020B0604030504040204" pitchFamily="50" charset="-128"/>
              </a:rPr>
              <a:t>の申請においては、アイデア</a:t>
            </a:r>
            <a:r>
              <a:rPr lang="ja-JP" altLang="en-US" b="1" dirty="0">
                <a:solidFill>
                  <a:srgbClr val="FF0000"/>
                </a:solidFill>
                <a:latin typeface="メイリオ" panose="020B0604030504040204" pitchFamily="50" charset="-128"/>
                <a:ea typeface="メイリオ" panose="020B0604030504040204" pitchFamily="50" charset="-128"/>
              </a:rPr>
              <a:t>の壁打ち相手、検証のサポートや相談できる相手・</a:t>
            </a:r>
            <a:r>
              <a:rPr lang="ja-JP" altLang="en-US" b="1" dirty="0" smtClean="0">
                <a:solidFill>
                  <a:srgbClr val="FF0000"/>
                </a:solidFill>
                <a:latin typeface="メイリオ" panose="020B0604030504040204" pitchFamily="50" charset="-128"/>
                <a:ea typeface="メイリオ" panose="020B0604030504040204" pitchFamily="50" charset="-128"/>
              </a:rPr>
              <a:t>協力者（見込み</a:t>
            </a:r>
            <a:r>
              <a:rPr lang="ja-JP" altLang="en-US" b="1" dirty="0">
                <a:solidFill>
                  <a:srgbClr val="FF0000"/>
                </a:solidFill>
                <a:latin typeface="メイリオ" panose="020B0604030504040204" pitchFamily="50" charset="-128"/>
                <a:ea typeface="メイリオ" panose="020B0604030504040204" pitchFamily="50" charset="-128"/>
              </a:rPr>
              <a:t>も</a:t>
            </a:r>
            <a:r>
              <a:rPr lang="ja-JP" altLang="en-US" b="1" dirty="0" smtClean="0">
                <a:solidFill>
                  <a:srgbClr val="FF0000"/>
                </a:solidFill>
                <a:latin typeface="メイリオ" panose="020B0604030504040204" pitchFamily="50" charset="-128"/>
                <a:ea typeface="メイリオ" panose="020B0604030504040204" pitchFamily="50" charset="-128"/>
              </a:rPr>
              <a:t>含む）が</a:t>
            </a:r>
            <a:r>
              <a:rPr lang="ja-JP" altLang="en-US" b="1" dirty="0">
                <a:solidFill>
                  <a:srgbClr val="FF0000"/>
                </a:solidFill>
                <a:latin typeface="メイリオ" panose="020B0604030504040204" pitchFamily="50" charset="-128"/>
                <a:ea typeface="メイリオ" panose="020B0604030504040204" pitchFamily="50" charset="-128"/>
              </a:rPr>
              <a:t>存在しているかを評価します</a:t>
            </a:r>
            <a:r>
              <a:rPr lang="ja-JP" altLang="en-US" b="1" dirty="0" smtClean="0">
                <a:solidFill>
                  <a:srgbClr val="FF0000"/>
                </a:solidFill>
                <a:latin typeface="メイリオ" panose="020B0604030504040204" pitchFamily="50" charset="-128"/>
                <a:ea typeface="メイリオ" panose="020B0604030504040204" pitchFamily="50" charset="-128"/>
              </a:rPr>
              <a:t>。</a:t>
            </a:r>
            <a:endParaRPr lang="en-US" altLang="ja-JP" b="1" dirty="0" smtClean="0">
              <a:solidFill>
                <a:srgbClr val="FF0000"/>
              </a:solidFill>
              <a:latin typeface="メイリオ" panose="020B0604030504040204" pitchFamily="50" charset="-128"/>
              <a:ea typeface="メイリオ" panose="020B0604030504040204" pitchFamily="50" charset="-128"/>
            </a:endParaRPr>
          </a:p>
          <a:p>
            <a:pPr marL="180000" algn="just"/>
            <a:r>
              <a:rPr lang="ja-JP" altLang="en-US" b="1" dirty="0" smtClean="0">
                <a:solidFill>
                  <a:srgbClr val="FF0000"/>
                </a:solidFill>
                <a:latin typeface="メイリオ" panose="020B0604030504040204" pitchFamily="50" charset="-128"/>
                <a:ea typeface="メイリオ" panose="020B0604030504040204" pitchFamily="50" charset="-128"/>
              </a:rPr>
              <a:t>ステップ</a:t>
            </a:r>
            <a:r>
              <a:rPr lang="en-US" altLang="ja-JP" b="1" dirty="0" smtClean="0">
                <a:solidFill>
                  <a:srgbClr val="FF0000"/>
                </a:solidFill>
                <a:latin typeface="メイリオ" panose="020B0604030504040204" pitchFamily="50" charset="-128"/>
                <a:ea typeface="メイリオ" panose="020B0604030504040204" pitchFamily="50" charset="-128"/>
              </a:rPr>
              <a:t>2</a:t>
            </a:r>
            <a:r>
              <a:rPr lang="ja-JP" altLang="en-US" b="1" dirty="0" smtClean="0">
                <a:solidFill>
                  <a:srgbClr val="FF0000"/>
                </a:solidFill>
                <a:latin typeface="メイリオ" panose="020B0604030504040204" pitchFamily="50" charset="-128"/>
                <a:ea typeface="メイリオ" panose="020B0604030504040204" pitchFamily="50" charset="-128"/>
              </a:rPr>
              <a:t>の申請においては、申請</a:t>
            </a:r>
            <a:r>
              <a:rPr lang="ja-JP" altLang="en-US" b="1" dirty="0">
                <a:solidFill>
                  <a:srgbClr val="FF0000"/>
                </a:solidFill>
                <a:latin typeface="メイリオ" panose="020B0604030504040204" pitchFamily="50" charset="-128"/>
                <a:ea typeface="メイリオ" panose="020B0604030504040204" pitchFamily="50" charset="-128"/>
              </a:rPr>
              <a:t>時点での起業に向けた経営人材確保の状況等についても評価します。</a:t>
            </a:r>
          </a:p>
        </p:txBody>
      </p:sp>
    </p:spTree>
    <p:extLst>
      <p:ext uri="{BB962C8B-B14F-4D97-AF65-F5344CB8AC3E}">
        <p14:creationId xmlns:p14="http://schemas.microsoft.com/office/powerpoint/2010/main" val="618393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72000" rIns="180000" bIns="36000" rtlCol="0" anchor="ctr"/>
          <a:lstStyle/>
          <a:p>
            <a:r>
              <a:rPr kumimoji="1" lang="ja-JP" altLang="en-US" sz="2000" b="1" dirty="0" smtClean="0">
                <a:latin typeface="メイリオ" panose="020B0604030504040204" pitchFamily="50" charset="-128"/>
                <a:ea typeface="メイリオ" panose="020B0604030504040204" pitchFamily="50" charset="-128"/>
              </a:rPr>
              <a:t>計画</a:t>
            </a:r>
            <a:endParaRPr kumimoji="1" lang="ja-JP" altLang="en-US" sz="2000" b="1" dirty="0">
              <a:latin typeface="メイリオ" panose="020B0604030504040204" pitchFamily="50" charset="-128"/>
              <a:ea typeface="メイリオ" panose="020B0604030504040204" pitchFamily="50" charset="-128"/>
            </a:endParaRPr>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8</a:t>
            </a:fld>
            <a:endParaRPr kumimoji="1" lang="ja-JP" altLang="en-US" sz="2000" b="1" dirty="0">
              <a:solidFill>
                <a:schemeClr val="bg1"/>
              </a:solidFill>
              <a:latin typeface="Century Gothic" panose="020B0502020202020204" pitchFamily="34" charset="0"/>
            </a:endParaRPr>
          </a:p>
        </p:txBody>
      </p:sp>
      <p:sp>
        <p:nvSpPr>
          <p:cNvPr id="11" name="四角形: 角を丸くする 1">
            <a:extLst>
              <a:ext uri="{FF2B5EF4-FFF2-40B4-BE49-F238E27FC236}">
                <a16:creationId xmlns="" xmlns:a16="http://schemas.microsoft.com/office/drawing/2014/main" id="{5AC5485F-89A2-950D-8237-5CCE78A16163}"/>
              </a:ext>
            </a:extLst>
          </p:cNvPr>
          <p:cNvSpPr/>
          <p:nvPr/>
        </p:nvSpPr>
        <p:spPr>
          <a:xfrm>
            <a:off x="183000" y="1271807"/>
            <a:ext cx="9540000" cy="1634490"/>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spAutoFit/>
          </a:bodyPr>
          <a:lstStyle/>
          <a:p>
            <a:pPr algn="just"/>
            <a:r>
              <a:rPr lang="ja-JP" altLang="en-US" b="1" dirty="0" smtClean="0">
                <a:solidFill>
                  <a:srgbClr val="FF0000"/>
                </a:solidFill>
                <a:latin typeface="メイリオ" panose="020B0604030504040204" pitchFamily="50" charset="-128"/>
                <a:ea typeface="メイリオ" panose="020B0604030504040204" pitchFamily="50" charset="-128"/>
              </a:rPr>
              <a:t>Ｇ</a:t>
            </a:r>
            <a:r>
              <a:rPr lang="ja-JP" altLang="en-US" b="1" dirty="0">
                <a:solidFill>
                  <a:srgbClr val="FF0000"/>
                </a:solidFill>
                <a:latin typeface="メイリオ" panose="020B0604030504040204" pitchFamily="50" charset="-128"/>
                <a:ea typeface="メイリオ" panose="020B0604030504040204" pitchFamily="50" charset="-128"/>
              </a:rPr>
              <a:t>）計画（明確なマイルストン設定）</a:t>
            </a:r>
          </a:p>
          <a:p>
            <a:pPr marL="180000" algn="just"/>
            <a:r>
              <a:rPr lang="ja-JP" altLang="en-US" b="1" dirty="0">
                <a:solidFill>
                  <a:srgbClr val="FF0000"/>
                </a:solidFill>
                <a:latin typeface="メイリオ" panose="020B0604030504040204" pitchFamily="50" charset="-128"/>
                <a:ea typeface="メイリオ" panose="020B0604030504040204" pitchFamily="50" charset="-128"/>
              </a:rPr>
              <a:t>本事業実施期間中で</a:t>
            </a:r>
            <a:r>
              <a:rPr lang="ja-JP" altLang="en-US" b="1" dirty="0" smtClean="0">
                <a:solidFill>
                  <a:srgbClr val="FF0000"/>
                </a:solidFill>
                <a:latin typeface="メイリオ" panose="020B0604030504040204" pitchFamily="50" charset="-128"/>
                <a:ea typeface="メイリオ" panose="020B0604030504040204" pitchFamily="50" charset="-128"/>
              </a:rPr>
              <a:t>、なにを</a:t>
            </a:r>
            <a:r>
              <a:rPr lang="ja-JP" altLang="en-US" b="1" dirty="0">
                <a:solidFill>
                  <a:srgbClr val="FF0000"/>
                </a:solidFill>
                <a:latin typeface="メイリオ" panose="020B0604030504040204" pitchFamily="50" charset="-128"/>
                <a:ea typeface="メイリオ" panose="020B0604030504040204" pitchFamily="50" charset="-128"/>
              </a:rPr>
              <a:t>どのようにどこまで行うのか焦点を絞って記載されているかを評価します。特に、検証すべき仮説が研究開発だけでなくスタートアップ創出の面でも明確にされていることが必要です。</a:t>
            </a:r>
          </a:p>
          <a:p>
            <a:pPr marL="180000" algn="just"/>
            <a:r>
              <a:rPr lang="en-US" altLang="ja-JP" b="1" dirty="0">
                <a:solidFill>
                  <a:srgbClr val="FF0000"/>
                </a:solidFill>
                <a:latin typeface="メイリオ" panose="020B0604030504040204" pitchFamily="50" charset="-128"/>
                <a:ea typeface="メイリオ" panose="020B0604030504040204" pitchFamily="50" charset="-128"/>
              </a:rPr>
              <a:t>※</a:t>
            </a:r>
            <a:r>
              <a:rPr lang="ja-JP" altLang="en-US" b="1" dirty="0">
                <a:solidFill>
                  <a:srgbClr val="FF0000"/>
                </a:solidFill>
                <a:latin typeface="メイリオ" panose="020B0604030504040204" pitchFamily="50" charset="-128"/>
                <a:ea typeface="メイリオ" panose="020B0604030504040204" pitchFamily="50" charset="-128"/>
              </a:rPr>
              <a:t>可能な限り線表等で視認性高く記載ください。</a:t>
            </a:r>
          </a:p>
        </p:txBody>
      </p:sp>
    </p:spTree>
    <p:extLst>
      <p:ext uri="{BB962C8B-B14F-4D97-AF65-F5344CB8AC3E}">
        <p14:creationId xmlns:p14="http://schemas.microsoft.com/office/powerpoint/2010/main" val="2941809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72000" rIns="180000" bIns="36000" rtlCol="0" anchor="ctr"/>
          <a:lstStyle/>
          <a:p>
            <a:r>
              <a:rPr lang="ja-JP" altLang="en-US" sz="2000" b="1" dirty="0">
                <a:latin typeface="メイリオ" panose="020B0604030504040204" pitchFamily="50" charset="-128"/>
                <a:ea typeface="メイリオ" panose="020B0604030504040204" pitchFamily="50" charset="-128"/>
              </a:rPr>
              <a:t>事業化推進機関等によるサポートの</a:t>
            </a:r>
            <a:r>
              <a:rPr lang="ja-JP" altLang="en-US" sz="2000" b="1" dirty="0" smtClean="0">
                <a:latin typeface="メイリオ" panose="020B0604030504040204" pitchFamily="50" charset="-128"/>
                <a:ea typeface="メイリオ" panose="020B0604030504040204" pitchFamily="50" charset="-128"/>
              </a:rPr>
              <a:t>ポイント</a:t>
            </a:r>
            <a:endParaRPr lang="ja-JP" altLang="en-US" sz="2000" b="1" dirty="0">
              <a:latin typeface="メイリオ" panose="020B0604030504040204" pitchFamily="50" charset="-128"/>
              <a:ea typeface="メイリオ" panose="020B0604030504040204" pitchFamily="50" charset="-128"/>
            </a:endParaRPr>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9</a:t>
            </a:fld>
            <a:endParaRPr kumimoji="1" lang="ja-JP" altLang="en-US" sz="2000" b="1" dirty="0">
              <a:solidFill>
                <a:schemeClr val="bg1"/>
              </a:solidFill>
              <a:latin typeface="Century Gothic" panose="020B0502020202020204" pitchFamily="34" charset="0"/>
            </a:endParaRPr>
          </a:p>
        </p:txBody>
      </p:sp>
      <p:sp>
        <p:nvSpPr>
          <p:cNvPr id="11" name="四角形: 角を丸くする 1">
            <a:extLst>
              <a:ext uri="{FF2B5EF4-FFF2-40B4-BE49-F238E27FC236}">
                <a16:creationId xmlns="" xmlns:a16="http://schemas.microsoft.com/office/drawing/2014/main" id="{5AC5485F-89A2-950D-8237-5CCE78A16163}"/>
              </a:ext>
            </a:extLst>
          </p:cNvPr>
          <p:cNvSpPr/>
          <p:nvPr/>
        </p:nvSpPr>
        <p:spPr>
          <a:xfrm>
            <a:off x="183000" y="1271807"/>
            <a:ext cx="9540000" cy="1328023"/>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spAutoFit/>
          </a:bodyPr>
          <a:lstStyle/>
          <a:p>
            <a:pPr algn="just"/>
            <a:r>
              <a:rPr lang="en-US" altLang="ja-JP" b="1" dirty="0">
                <a:solidFill>
                  <a:srgbClr val="FF0000"/>
                </a:solidFill>
                <a:latin typeface="メイリオ" panose="020B0604030504040204" pitchFamily="50" charset="-128"/>
                <a:ea typeface="メイリオ" panose="020B0604030504040204" pitchFamily="50" charset="-128"/>
              </a:rPr>
              <a:t>※</a:t>
            </a:r>
            <a:r>
              <a:rPr lang="ja-JP" altLang="en-US" b="1" dirty="0">
                <a:solidFill>
                  <a:srgbClr val="FF0000"/>
                </a:solidFill>
                <a:latin typeface="メイリオ" panose="020B0604030504040204" pitchFamily="50" charset="-128"/>
                <a:ea typeface="メイリオ" panose="020B0604030504040204" pitchFamily="50" charset="-128"/>
              </a:rPr>
              <a:t>ステップ２のみ</a:t>
            </a:r>
            <a:r>
              <a:rPr lang="ja-JP" altLang="en-US" b="1" dirty="0" smtClean="0">
                <a:solidFill>
                  <a:srgbClr val="FF0000"/>
                </a:solidFill>
                <a:latin typeface="メイリオ" panose="020B0604030504040204" pitchFamily="50" charset="-128"/>
                <a:ea typeface="メイリオ" panose="020B0604030504040204" pitchFamily="50" charset="-128"/>
              </a:rPr>
              <a:t>必須（ステップ</a:t>
            </a:r>
            <a:r>
              <a:rPr lang="en-US" altLang="ja-JP" b="1" dirty="0">
                <a:solidFill>
                  <a:srgbClr val="FF0000"/>
                </a:solidFill>
                <a:latin typeface="メイリオ" panose="020B0604030504040204" pitchFamily="50" charset="-128"/>
                <a:ea typeface="メイリオ" panose="020B0604030504040204" pitchFamily="50" charset="-128"/>
              </a:rPr>
              <a:t>1</a:t>
            </a:r>
            <a:r>
              <a:rPr lang="ja-JP" altLang="en-US" b="1" dirty="0">
                <a:solidFill>
                  <a:srgbClr val="FF0000"/>
                </a:solidFill>
                <a:latin typeface="メイリオ" panose="020B0604030504040204" pitchFamily="50" charset="-128"/>
                <a:ea typeface="メイリオ" panose="020B0604030504040204" pitchFamily="50" charset="-128"/>
              </a:rPr>
              <a:t>申請の場合はスライドごと削除して</a:t>
            </a:r>
            <a:r>
              <a:rPr lang="ja-JP" altLang="en-US" b="1" dirty="0" smtClean="0">
                <a:solidFill>
                  <a:srgbClr val="FF0000"/>
                </a:solidFill>
                <a:latin typeface="メイリオ" panose="020B0604030504040204" pitchFamily="50" charset="-128"/>
                <a:ea typeface="メイリオ" panose="020B0604030504040204" pitchFamily="50" charset="-128"/>
              </a:rPr>
              <a:t>構わない）</a:t>
            </a:r>
            <a:endParaRPr lang="en-US" altLang="ja-JP" b="1" dirty="0">
              <a:solidFill>
                <a:srgbClr val="FF0000"/>
              </a:solidFill>
              <a:latin typeface="メイリオ" panose="020B0604030504040204" pitchFamily="50" charset="-128"/>
              <a:ea typeface="メイリオ" panose="020B0604030504040204" pitchFamily="50" charset="-128"/>
            </a:endParaRPr>
          </a:p>
          <a:p>
            <a:pPr marL="180000" algn="just"/>
            <a:r>
              <a:rPr lang="ja-JP" altLang="en-US" b="1" dirty="0">
                <a:solidFill>
                  <a:srgbClr val="FF0000"/>
                </a:solidFill>
                <a:latin typeface="メイリオ" panose="020B0604030504040204" pitchFamily="50" charset="-128"/>
                <a:ea typeface="メイリオ" panose="020B0604030504040204" pitchFamily="50" charset="-128"/>
              </a:rPr>
              <a:t>タイトルは適宜変更可。</a:t>
            </a:r>
          </a:p>
          <a:p>
            <a:pPr marL="180000" algn="just"/>
            <a:r>
              <a:rPr lang="ja-JP" altLang="en-US" b="1" dirty="0">
                <a:solidFill>
                  <a:srgbClr val="FF0000"/>
                </a:solidFill>
                <a:latin typeface="メイリオ" panose="020B0604030504040204" pitchFamily="50" charset="-128"/>
                <a:ea typeface="メイリオ" panose="020B0604030504040204" pitchFamily="50" charset="-128"/>
              </a:rPr>
              <a:t>事業化推進機関、伴走する</a:t>
            </a:r>
            <a:r>
              <a:rPr lang="en-US" altLang="ja-JP" b="1" dirty="0">
                <a:solidFill>
                  <a:srgbClr val="FF0000"/>
                </a:solidFill>
                <a:latin typeface="メイリオ" panose="020B0604030504040204" pitchFamily="50" charset="-128"/>
                <a:ea typeface="メイリオ" panose="020B0604030504040204" pitchFamily="50" charset="-128"/>
              </a:rPr>
              <a:t>VC</a:t>
            </a:r>
            <a:r>
              <a:rPr lang="ja-JP" altLang="en-US" b="1" dirty="0">
                <a:solidFill>
                  <a:srgbClr val="FF0000"/>
                </a:solidFill>
                <a:latin typeface="メイリオ" panose="020B0604030504040204" pitchFamily="50" charset="-128"/>
                <a:ea typeface="メイリオ" panose="020B0604030504040204" pitchFamily="50" charset="-128"/>
              </a:rPr>
              <a:t>等が、どのような観点で具体的にどのような支援をするのか記載してください。</a:t>
            </a:r>
          </a:p>
        </p:txBody>
      </p:sp>
    </p:spTree>
    <p:extLst>
      <p:ext uri="{BB962C8B-B14F-4D97-AF65-F5344CB8AC3E}">
        <p14:creationId xmlns:p14="http://schemas.microsoft.com/office/powerpoint/2010/main" val="4048302909"/>
      </p:ext>
    </p:extLst>
  </p:cSld>
  <p:clrMapOvr>
    <a:masterClrMapping/>
  </p:clrMapOvr>
</p:sld>
</file>

<file path=ppt/theme/theme1.xml><?xml version="1.0" encoding="utf-8"?>
<a:theme xmlns:a="http://schemas.openxmlformats.org/drawingml/2006/main" name="【HSFC】プレゼン">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33" id="{5D26B516-8E1F-4CF8-9627-7723C04B12C5}" vid="{A7BFF47E-02AD-4429-87B5-B384EE2F3EE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2024【HSFC】Presentation_Format1</Template>
  <TotalTime>214</TotalTime>
  <Words>678</Words>
  <Application>Microsoft Office PowerPoint</Application>
  <PresentationFormat>A4 210 x 297 mm</PresentationFormat>
  <Paragraphs>62</Paragraphs>
  <Slides>9</Slides>
  <Notes>9</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9</vt:i4>
      </vt:variant>
    </vt:vector>
  </HeadingPairs>
  <TitlesOfParts>
    <vt:vector size="16" baseType="lpstr">
      <vt:lpstr>ＭＳ Ｐゴシック</vt:lpstr>
      <vt:lpstr>メイリオ</vt:lpstr>
      <vt:lpstr>Arial</vt:lpstr>
      <vt:lpstr>Calibri</vt:lpstr>
      <vt:lpstr>Calibri Light</vt:lpstr>
      <vt:lpstr>Century Gothic</vt:lpstr>
      <vt:lpstr>【HSFC】プレゼン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吉田　克己</dc:creator>
  <cp:lastModifiedBy>吉田　克己</cp:lastModifiedBy>
  <cp:revision>14</cp:revision>
  <cp:lastPrinted>2024-03-05T09:15:15Z</cp:lastPrinted>
  <dcterms:created xsi:type="dcterms:W3CDTF">2024-03-05T05:57:04Z</dcterms:created>
  <dcterms:modified xsi:type="dcterms:W3CDTF">2024-04-24T08:32:00Z</dcterms:modified>
</cp:coreProperties>
</file>