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9" autoAdjust="0"/>
    <p:restoredTop sz="94660"/>
  </p:normalViewPr>
  <p:slideViewPr>
    <p:cSldViewPr snapToGrid="0">
      <p:cViewPr varScale="1">
        <p:scale>
          <a:sx n="92" d="100"/>
          <a:sy n="92" d="100"/>
        </p:scale>
        <p:origin x="66" y="8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1160889B-ED09-4FA7-9997-28C8D7541F19}" type="datetimeFigureOut">
              <a:rPr kumimoji="1" lang="ja-JP" altLang="en-US" smtClean="0"/>
              <a:t>2024/2/22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136A06-AD27-4E6C-B923-741423742D60}" type="slidenum">
              <a:rPr kumimoji="1" lang="ja-JP" altLang="en-US" smtClean="0"/>
              <a:t>‹#›</a:t>
            </a:fld>
            <a:endParaRPr kumimoji="1" lang="ja-JP" altLang="en-US"/>
          </a:p>
        </p:txBody>
      </p:sp>
    </p:spTree>
    <p:extLst>
      <p:ext uri="{BB962C8B-B14F-4D97-AF65-F5344CB8AC3E}">
        <p14:creationId xmlns:p14="http://schemas.microsoft.com/office/powerpoint/2010/main" val="2108215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160889B-ED09-4FA7-9997-28C8D7541F19}" type="datetimeFigureOut">
              <a:rPr kumimoji="1" lang="ja-JP" altLang="en-US" smtClean="0"/>
              <a:t>2024/2/22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136A06-AD27-4E6C-B923-741423742D60}" type="slidenum">
              <a:rPr kumimoji="1" lang="ja-JP" altLang="en-US" smtClean="0"/>
              <a:t>‹#›</a:t>
            </a:fld>
            <a:endParaRPr kumimoji="1" lang="ja-JP" altLang="en-US"/>
          </a:p>
        </p:txBody>
      </p:sp>
    </p:spTree>
    <p:extLst>
      <p:ext uri="{BB962C8B-B14F-4D97-AF65-F5344CB8AC3E}">
        <p14:creationId xmlns:p14="http://schemas.microsoft.com/office/powerpoint/2010/main" val="3399606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160889B-ED09-4FA7-9997-28C8D7541F19}" type="datetimeFigureOut">
              <a:rPr kumimoji="1" lang="ja-JP" altLang="en-US" smtClean="0"/>
              <a:t>2024/2/22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136A06-AD27-4E6C-B923-741423742D60}" type="slidenum">
              <a:rPr kumimoji="1" lang="ja-JP" altLang="en-US" smtClean="0"/>
              <a:t>‹#›</a:t>
            </a:fld>
            <a:endParaRPr kumimoji="1" lang="ja-JP" altLang="en-US"/>
          </a:p>
        </p:txBody>
      </p:sp>
    </p:spTree>
    <p:extLst>
      <p:ext uri="{BB962C8B-B14F-4D97-AF65-F5344CB8AC3E}">
        <p14:creationId xmlns:p14="http://schemas.microsoft.com/office/powerpoint/2010/main" val="2188803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160889B-ED09-4FA7-9997-28C8D7541F19}" type="datetimeFigureOut">
              <a:rPr kumimoji="1" lang="ja-JP" altLang="en-US" smtClean="0"/>
              <a:t>2024/2/22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136A06-AD27-4E6C-B923-741423742D60}" type="slidenum">
              <a:rPr kumimoji="1" lang="ja-JP" altLang="en-US" smtClean="0"/>
              <a:t>‹#›</a:t>
            </a:fld>
            <a:endParaRPr kumimoji="1" lang="ja-JP" altLang="en-US"/>
          </a:p>
        </p:txBody>
      </p:sp>
    </p:spTree>
    <p:extLst>
      <p:ext uri="{BB962C8B-B14F-4D97-AF65-F5344CB8AC3E}">
        <p14:creationId xmlns:p14="http://schemas.microsoft.com/office/powerpoint/2010/main" val="4084167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1160889B-ED09-4FA7-9997-28C8D7541F19}" type="datetimeFigureOut">
              <a:rPr kumimoji="1" lang="ja-JP" altLang="en-US" smtClean="0"/>
              <a:t>2024/2/22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136A06-AD27-4E6C-B923-741423742D60}" type="slidenum">
              <a:rPr kumimoji="1" lang="ja-JP" altLang="en-US" smtClean="0"/>
              <a:t>‹#›</a:t>
            </a:fld>
            <a:endParaRPr kumimoji="1" lang="ja-JP" altLang="en-US"/>
          </a:p>
        </p:txBody>
      </p:sp>
    </p:spTree>
    <p:extLst>
      <p:ext uri="{BB962C8B-B14F-4D97-AF65-F5344CB8AC3E}">
        <p14:creationId xmlns:p14="http://schemas.microsoft.com/office/powerpoint/2010/main" val="1020998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1160889B-ED09-4FA7-9997-28C8D7541F19}" type="datetimeFigureOut">
              <a:rPr kumimoji="1" lang="ja-JP" altLang="en-US" smtClean="0"/>
              <a:t>2024/2/22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136A06-AD27-4E6C-B923-741423742D60}" type="slidenum">
              <a:rPr kumimoji="1" lang="ja-JP" altLang="en-US" smtClean="0"/>
              <a:t>‹#›</a:t>
            </a:fld>
            <a:endParaRPr kumimoji="1" lang="ja-JP" altLang="en-US"/>
          </a:p>
        </p:txBody>
      </p:sp>
    </p:spTree>
    <p:extLst>
      <p:ext uri="{BB962C8B-B14F-4D97-AF65-F5344CB8AC3E}">
        <p14:creationId xmlns:p14="http://schemas.microsoft.com/office/powerpoint/2010/main" val="3749439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1160889B-ED09-4FA7-9997-28C8D7541F19}" type="datetimeFigureOut">
              <a:rPr kumimoji="1" lang="ja-JP" altLang="en-US" smtClean="0"/>
              <a:t>2024/2/22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3136A06-AD27-4E6C-B923-741423742D60}" type="slidenum">
              <a:rPr kumimoji="1" lang="ja-JP" altLang="en-US" smtClean="0"/>
              <a:t>‹#›</a:t>
            </a:fld>
            <a:endParaRPr kumimoji="1" lang="ja-JP" altLang="en-US"/>
          </a:p>
        </p:txBody>
      </p:sp>
    </p:spTree>
    <p:extLst>
      <p:ext uri="{BB962C8B-B14F-4D97-AF65-F5344CB8AC3E}">
        <p14:creationId xmlns:p14="http://schemas.microsoft.com/office/powerpoint/2010/main" val="1465700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1160889B-ED09-4FA7-9997-28C8D7541F19}" type="datetimeFigureOut">
              <a:rPr kumimoji="1" lang="ja-JP" altLang="en-US" smtClean="0"/>
              <a:t>2024/2/22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3136A06-AD27-4E6C-B923-741423742D60}" type="slidenum">
              <a:rPr kumimoji="1" lang="ja-JP" altLang="en-US" smtClean="0"/>
              <a:t>‹#›</a:t>
            </a:fld>
            <a:endParaRPr kumimoji="1" lang="ja-JP" altLang="en-US"/>
          </a:p>
        </p:txBody>
      </p:sp>
    </p:spTree>
    <p:extLst>
      <p:ext uri="{BB962C8B-B14F-4D97-AF65-F5344CB8AC3E}">
        <p14:creationId xmlns:p14="http://schemas.microsoft.com/office/powerpoint/2010/main" val="736184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60889B-ED09-4FA7-9997-28C8D7541F19}" type="datetimeFigureOut">
              <a:rPr kumimoji="1" lang="ja-JP" altLang="en-US" smtClean="0"/>
              <a:t>2024/2/22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3136A06-AD27-4E6C-B923-741423742D60}" type="slidenum">
              <a:rPr kumimoji="1" lang="ja-JP" altLang="en-US" smtClean="0"/>
              <a:t>‹#›</a:t>
            </a:fld>
            <a:endParaRPr kumimoji="1" lang="ja-JP" altLang="en-US"/>
          </a:p>
        </p:txBody>
      </p:sp>
    </p:spTree>
    <p:extLst>
      <p:ext uri="{BB962C8B-B14F-4D97-AF65-F5344CB8AC3E}">
        <p14:creationId xmlns:p14="http://schemas.microsoft.com/office/powerpoint/2010/main" val="2551079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160889B-ED09-4FA7-9997-28C8D7541F19}" type="datetimeFigureOut">
              <a:rPr kumimoji="1" lang="ja-JP" altLang="en-US" smtClean="0"/>
              <a:t>2024/2/22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136A06-AD27-4E6C-B923-741423742D60}" type="slidenum">
              <a:rPr kumimoji="1" lang="ja-JP" altLang="en-US" smtClean="0"/>
              <a:t>‹#›</a:t>
            </a:fld>
            <a:endParaRPr kumimoji="1" lang="ja-JP" altLang="en-US"/>
          </a:p>
        </p:txBody>
      </p:sp>
    </p:spTree>
    <p:extLst>
      <p:ext uri="{BB962C8B-B14F-4D97-AF65-F5344CB8AC3E}">
        <p14:creationId xmlns:p14="http://schemas.microsoft.com/office/powerpoint/2010/main" val="1693912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160889B-ED09-4FA7-9997-28C8D7541F19}" type="datetimeFigureOut">
              <a:rPr kumimoji="1" lang="ja-JP" altLang="en-US" smtClean="0"/>
              <a:t>2024/2/22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136A06-AD27-4E6C-B923-741423742D60}" type="slidenum">
              <a:rPr kumimoji="1" lang="ja-JP" altLang="en-US" smtClean="0"/>
              <a:t>‹#›</a:t>
            </a:fld>
            <a:endParaRPr kumimoji="1" lang="ja-JP" altLang="en-US"/>
          </a:p>
        </p:txBody>
      </p:sp>
    </p:spTree>
    <p:extLst>
      <p:ext uri="{BB962C8B-B14F-4D97-AF65-F5344CB8AC3E}">
        <p14:creationId xmlns:p14="http://schemas.microsoft.com/office/powerpoint/2010/main" val="345045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60889B-ED09-4FA7-9997-28C8D7541F19}" type="datetimeFigureOut">
              <a:rPr kumimoji="1" lang="ja-JP" altLang="en-US" smtClean="0"/>
              <a:t>2024/2/22</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136A06-AD27-4E6C-B923-741423742D60}" type="slidenum">
              <a:rPr kumimoji="1" lang="ja-JP" altLang="en-US" smtClean="0"/>
              <a:t>‹#›</a:t>
            </a:fld>
            <a:endParaRPr kumimoji="1" lang="ja-JP" altLang="en-US"/>
          </a:p>
        </p:txBody>
      </p:sp>
    </p:spTree>
    <p:extLst>
      <p:ext uri="{BB962C8B-B14F-4D97-AF65-F5344CB8AC3E}">
        <p14:creationId xmlns:p14="http://schemas.microsoft.com/office/powerpoint/2010/main" val="26691243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a:spLocks noChangeArrowheads="1"/>
          </p:cNvSpPr>
          <p:nvPr/>
        </p:nvSpPr>
        <p:spPr bwMode="auto">
          <a:xfrm>
            <a:off x="140655" y="20244"/>
            <a:ext cx="10881571" cy="312415"/>
          </a:xfrm>
          <a:prstGeom prst="rect">
            <a:avLst/>
          </a:prstGeom>
          <a:gradFill>
            <a:gsLst>
              <a:gs pos="0">
                <a:srgbClr val="0098D0"/>
              </a:gs>
              <a:gs pos="35000">
                <a:srgbClr val="0064C8"/>
              </a:gs>
              <a:gs pos="100000">
                <a:srgbClr val="0098D0"/>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600" b="1" dirty="0" smtClean="0">
                <a:solidFill>
                  <a:schemeClr val="bg1"/>
                </a:solidFill>
                <a:latin typeface="+mn-ea"/>
                <a:cs typeface="Meiryo UI" panose="020B0604030504040204" pitchFamily="50" charset="-128"/>
              </a:rPr>
              <a:t>２０２４年度</a:t>
            </a:r>
            <a:r>
              <a:rPr lang="ja-JP" altLang="en-US" sz="1600" b="1" dirty="0">
                <a:solidFill>
                  <a:schemeClr val="bg1"/>
                </a:solidFill>
                <a:latin typeface="+mn-ea"/>
                <a:cs typeface="Meiryo UI" panose="020B0604030504040204" pitchFamily="50" charset="-128"/>
              </a:rPr>
              <a:t>　</a:t>
            </a:r>
            <a:r>
              <a:rPr lang="zh-TW" altLang="en-US" sz="16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製造拠点省力化機器導入促進補助金</a:t>
            </a:r>
            <a:r>
              <a:rPr lang="ja-JP" altLang="en-US" sz="1600" b="1" dirty="0" smtClean="0">
                <a:solidFill>
                  <a:schemeClr val="bg1"/>
                </a:solidFill>
                <a:latin typeface="+mn-ea"/>
                <a:cs typeface="Meiryo UI" panose="020B0604030504040204" pitchFamily="50" charset="-128"/>
              </a:rPr>
              <a:t>　事業計画概要</a:t>
            </a:r>
            <a:r>
              <a:rPr lang="ja-JP" altLang="en-US" sz="1200" b="1" dirty="0" smtClean="0">
                <a:solidFill>
                  <a:schemeClr val="bg1"/>
                </a:solidFill>
                <a:latin typeface="+mn-ea"/>
                <a:cs typeface="Meiryo UI" panose="020B0604030504040204" pitchFamily="50" charset="-128"/>
              </a:rPr>
              <a:t>（●）申請時・（　）成果報告時</a:t>
            </a:r>
            <a:endParaRPr lang="ja-JP" altLang="en-US" sz="1600" b="1" dirty="0">
              <a:solidFill>
                <a:schemeClr val="bg1"/>
              </a:solidFill>
              <a:latin typeface="+mn-ea"/>
              <a:cs typeface="Meiryo UI" panose="020B0604030504040204" pitchFamily="50" charset="-128"/>
            </a:endParaRPr>
          </a:p>
        </p:txBody>
      </p:sp>
      <p:sp>
        <p:nvSpPr>
          <p:cNvPr id="5" name="テキスト ボックス 4"/>
          <p:cNvSpPr txBox="1"/>
          <p:nvPr/>
        </p:nvSpPr>
        <p:spPr>
          <a:xfrm>
            <a:off x="11203459" y="78615"/>
            <a:ext cx="914399" cy="254044"/>
          </a:xfrm>
          <a:prstGeom prst="rect">
            <a:avLst/>
          </a:prstGeom>
          <a:noFill/>
        </p:spPr>
        <p:txBody>
          <a:bodyPr wrap="square" rtlCol="0">
            <a:spAutoFit/>
          </a:bodyPr>
          <a:lstStyle/>
          <a:p>
            <a:r>
              <a:rPr lang="ja-JP" altLang="en-US" sz="1051" dirty="0" smtClean="0">
                <a:latin typeface="+mn-ea"/>
                <a:cs typeface="Meiryo UI" panose="020B0604030504040204" pitchFamily="50" charset="-128"/>
              </a:rPr>
              <a:t>様式２別紙１</a:t>
            </a:r>
            <a:endParaRPr lang="ja-JP" altLang="en-US" sz="1051" dirty="0">
              <a:latin typeface="+mn-ea"/>
              <a:cs typeface="Meiryo UI" panose="020B0604030504040204" pitchFamily="50" charset="-128"/>
            </a:endParaRPr>
          </a:p>
        </p:txBody>
      </p:sp>
      <p:sp>
        <p:nvSpPr>
          <p:cNvPr id="6" name="角丸四角形 5"/>
          <p:cNvSpPr/>
          <p:nvPr/>
        </p:nvSpPr>
        <p:spPr bwMode="auto">
          <a:xfrm>
            <a:off x="140655" y="405092"/>
            <a:ext cx="11894825" cy="812795"/>
          </a:xfrm>
          <a:prstGeom prst="roundRect">
            <a:avLst/>
          </a:prstGeom>
          <a:solidFill>
            <a:schemeClr val="bg1"/>
          </a:solidFill>
          <a:ln w="28575">
            <a:solidFill>
              <a:srgbClr val="FF0000"/>
            </a:solidFill>
            <a:miter lim="800000"/>
            <a:headEnd/>
            <a:tailEnd/>
          </a:ln>
          <a:effectLst/>
          <a:extLst/>
        </p:spPr>
        <p:txBody>
          <a:bodyPr wrap="none" rtlCol="0" anchor="ctr"/>
          <a:lstStyle/>
          <a:p>
            <a:r>
              <a:rPr kumimoji="0" lang="ja-JP" altLang="en-US" dirty="0" smtClean="0">
                <a:latin typeface="+mn-ea"/>
              </a:rPr>
              <a:t>企業名：株式会社・・・・（所在地：札幌市●区・・・・、従業員数：●名 ）</a:t>
            </a:r>
            <a:endParaRPr kumimoji="0" lang="en-US" altLang="ja-JP" dirty="0" smtClean="0">
              <a:latin typeface="+mn-ea"/>
            </a:endParaRPr>
          </a:p>
          <a:p>
            <a:r>
              <a:rPr kumimoji="0" lang="ja-JP" altLang="en-US" dirty="0" smtClean="0">
                <a:latin typeface="+mn-ea"/>
              </a:rPr>
              <a:t>計画名：・・・・・・</a:t>
            </a:r>
            <a:endParaRPr kumimoji="0" lang="en-US" altLang="ja-JP" dirty="0" smtClean="0">
              <a:latin typeface="+mn-ea"/>
            </a:endParaRPr>
          </a:p>
        </p:txBody>
      </p:sp>
      <p:sp>
        <p:nvSpPr>
          <p:cNvPr id="8" name="ホームベース 7"/>
          <p:cNvSpPr/>
          <p:nvPr/>
        </p:nvSpPr>
        <p:spPr>
          <a:xfrm rot="5400000">
            <a:off x="-260598" y="1814728"/>
            <a:ext cx="1774570" cy="972065"/>
          </a:xfrm>
          <a:prstGeom prst="homePlat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latin typeface="+mn-ea"/>
            </a:endParaRPr>
          </a:p>
        </p:txBody>
      </p:sp>
      <p:sp>
        <p:nvSpPr>
          <p:cNvPr id="9" name="テキスト ボックス 8"/>
          <p:cNvSpPr txBox="1"/>
          <p:nvPr/>
        </p:nvSpPr>
        <p:spPr>
          <a:xfrm>
            <a:off x="320961" y="1796765"/>
            <a:ext cx="658107" cy="646331"/>
          </a:xfrm>
          <a:prstGeom prst="rect">
            <a:avLst/>
          </a:prstGeom>
          <a:noFill/>
        </p:spPr>
        <p:txBody>
          <a:bodyPr wrap="square" rtlCol="0">
            <a:spAutoFit/>
          </a:bodyPr>
          <a:lstStyle/>
          <a:p>
            <a:r>
              <a:rPr kumimoji="1" lang="ja-JP" altLang="en-US" dirty="0" smtClean="0">
                <a:solidFill>
                  <a:schemeClr val="bg1"/>
                </a:solidFill>
                <a:latin typeface="+mn-ea"/>
              </a:rPr>
              <a:t>現状認識</a:t>
            </a:r>
            <a:endParaRPr kumimoji="1" lang="ja-JP" altLang="en-US" dirty="0">
              <a:solidFill>
                <a:schemeClr val="bg1"/>
              </a:solidFill>
              <a:latin typeface="+mn-ea"/>
            </a:endParaRPr>
          </a:p>
        </p:txBody>
      </p:sp>
      <p:sp>
        <p:nvSpPr>
          <p:cNvPr id="10" name="ホームベース 9"/>
          <p:cNvSpPr/>
          <p:nvPr/>
        </p:nvSpPr>
        <p:spPr>
          <a:xfrm rot="5400000">
            <a:off x="-276960" y="3602453"/>
            <a:ext cx="1807294" cy="972065"/>
          </a:xfrm>
          <a:prstGeom prst="homePlate">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1" name="ホームベース 10"/>
          <p:cNvSpPr/>
          <p:nvPr/>
        </p:nvSpPr>
        <p:spPr>
          <a:xfrm rot="5400000">
            <a:off x="-65291" y="5204425"/>
            <a:ext cx="1383956" cy="972065"/>
          </a:xfrm>
          <a:prstGeom prst="homePlat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2" name="テキスト ボックス 11"/>
          <p:cNvSpPr txBox="1"/>
          <p:nvPr/>
        </p:nvSpPr>
        <p:spPr>
          <a:xfrm>
            <a:off x="190692" y="5180174"/>
            <a:ext cx="1013255" cy="646331"/>
          </a:xfrm>
          <a:prstGeom prst="rect">
            <a:avLst/>
          </a:prstGeom>
          <a:noFill/>
        </p:spPr>
        <p:txBody>
          <a:bodyPr wrap="square" rtlCol="0">
            <a:spAutoFit/>
          </a:bodyPr>
          <a:lstStyle/>
          <a:p>
            <a:r>
              <a:rPr kumimoji="1" lang="ja-JP" altLang="en-US" dirty="0" smtClean="0">
                <a:solidFill>
                  <a:schemeClr val="bg1"/>
                </a:solidFill>
                <a:latin typeface="+mn-ea"/>
              </a:rPr>
              <a:t>目指す将来像</a:t>
            </a:r>
            <a:endParaRPr kumimoji="1" lang="ja-JP" altLang="en-US" dirty="0">
              <a:solidFill>
                <a:schemeClr val="bg1"/>
              </a:solidFill>
              <a:latin typeface="+mn-ea"/>
            </a:endParaRPr>
          </a:p>
        </p:txBody>
      </p:sp>
      <p:sp>
        <p:nvSpPr>
          <p:cNvPr id="13" name="テキスト ボックス 12"/>
          <p:cNvSpPr txBox="1"/>
          <p:nvPr/>
        </p:nvSpPr>
        <p:spPr>
          <a:xfrm>
            <a:off x="291206" y="3537779"/>
            <a:ext cx="687862" cy="646331"/>
          </a:xfrm>
          <a:prstGeom prst="rect">
            <a:avLst/>
          </a:prstGeom>
          <a:noFill/>
        </p:spPr>
        <p:txBody>
          <a:bodyPr wrap="square" rtlCol="0">
            <a:spAutoFit/>
          </a:bodyPr>
          <a:lstStyle/>
          <a:p>
            <a:r>
              <a:rPr lang="ja-JP" altLang="en-US" dirty="0" smtClean="0">
                <a:solidFill>
                  <a:schemeClr val="bg1"/>
                </a:solidFill>
                <a:latin typeface="+mn-ea"/>
              </a:rPr>
              <a:t>実施</a:t>
            </a:r>
            <a:endParaRPr lang="en-US" altLang="ja-JP" dirty="0" smtClean="0">
              <a:solidFill>
                <a:schemeClr val="bg1"/>
              </a:solidFill>
              <a:latin typeface="+mn-ea"/>
            </a:endParaRPr>
          </a:p>
          <a:p>
            <a:r>
              <a:rPr lang="ja-JP" altLang="en-US" dirty="0" smtClean="0">
                <a:solidFill>
                  <a:schemeClr val="bg1"/>
                </a:solidFill>
                <a:latin typeface="+mn-ea"/>
              </a:rPr>
              <a:t>内容</a:t>
            </a:r>
            <a:endParaRPr kumimoji="1" lang="ja-JP" altLang="en-US" dirty="0">
              <a:solidFill>
                <a:schemeClr val="bg1"/>
              </a:solidFill>
              <a:latin typeface="+mn-ea"/>
            </a:endParaRPr>
          </a:p>
        </p:txBody>
      </p:sp>
      <p:sp>
        <p:nvSpPr>
          <p:cNvPr id="14" name="テキスト ボックス 13"/>
          <p:cNvSpPr txBox="1"/>
          <p:nvPr/>
        </p:nvSpPr>
        <p:spPr>
          <a:xfrm>
            <a:off x="1292723" y="1413475"/>
            <a:ext cx="5099222" cy="1200329"/>
          </a:xfrm>
          <a:prstGeom prst="rect">
            <a:avLst/>
          </a:prstGeom>
          <a:noFill/>
          <a:ln>
            <a:solidFill>
              <a:schemeClr val="tx1"/>
            </a:solidFill>
          </a:ln>
        </p:spPr>
        <p:txBody>
          <a:bodyPr wrap="square" rtlCol="0">
            <a:spAutoFit/>
          </a:bodyPr>
          <a:lstStyle/>
          <a:p>
            <a:pPr marL="285750" indent="-285750">
              <a:buFont typeface="Wingdings" panose="05000000000000000000" pitchFamily="2" charset="2"/>
              <a:buChar char="ü"/>
            </a:pPr>
            <a:r>
              <a:rPr lang="ja-JP" altLang="en-US" dirty="0" smtClean="0">
                <a:solidFill>
                  <a:srgbClr val="FF0000"/>
                </a:solidFill>
                <a:latin typeface="+mn-ea"/>
              </a:rPr>
              <a:t>申請書の「３．１　自社の現状」から要約を記載</a:t>
            </a:r>
            <a:endParaRPr lang="en-US" altLang="ja-JP" dirty="0" smtClean="0">
              <a:solidFill>
                <a:srgbClr val="FF0000"/>
              </a:solidFill>
              <a:latin typeface="+mn-ea"/>
            </a:endParaRPr>
          </a:p>
          <a:p>
            <a:pPr marL="285750" indent="-285750">
              <a:buFont typeface="Wingdings" panose="05000000000000000000" pitchFamily="2" charset="2"/>
              <a:buChar char="ü"/>
            </a:pPr>
            <a:endParaRPr kumimoji="1" lang="en-US" altLang="ja-JP" dirty="0">
              <a:latin typeface="+mn-ea"/>
            </a:endParaRPr>
          </a:p>
          <a:p>
            <a:pPr marL="285750" indent="-285750">
              <a:buFont typeface="Wingdings" panose="05000000000000000000" pitchFamily="2" charset="2"/>
              <a:buChar char="ü"/>
            </a:pPr>
            <a:endParaRPr lang="en-US" altLang="ja-JP" dirty="0" smtClean="0">
              <a:latin typeface="+mn-ea"/>
            </a:endParaRPr>
          </a:p>
          <a:p>
            <a:pPr marL="285750" indent="-285750">
              <a:buFont typeface="Wingdings" panose="05000000000000000000" pitchFamily="2" charset="2"/>
              <a:buChar char="ü"/>
            </a:pPr>
            <a:endParaRPr kumimoji="1" lang="ja-JP" altLang="en-US" dirty="0">
              <a:latin typeface="+mn-ea"/>
            </a:endParaRPr>
          </a:p>
        </p:txBody>
      </p:sp>
      <p:sp>
        <p:nvSpPr>
          <p:cNvPr id="17" name="テキスト ボックス 16"/>
          <p:cNvSpPr txBox="1"/>
          <p:nvPr/>
        </p:nvSpPr>
        <p:spPr>
          <a:xfrm>
            <a:off x="1292723" y="3214991"/>
            <a:ext cx="5099222" cy="1200329"/>
          </a:xfrm>
          <a:prstGeom prst="rect">
            <a:avLst/>
          </a:prstGeom>
          <a:noFill/>
          <a:ln>
            <a:solidFill>
              <a:schemeClr val="tx1"/>
            </a:solidFill>
          </a:ln>
        </p:spPr>
        <p:txBody>
          <a:bodyPr wrap="square" rtlCol="0">
            <a:spAutoFit/>
          </a:bodyPr>
          <a:lstStyle/>
          <a:p>
            <a:pPr marL="285750" indent="-285750">
              <a:buFont typeface="Wingdings" panose="05000000000000000000" pitchFamily="2" charset="2"/>
              <a:buChar char="ü"/>
            </a:pPr>
            <a:r>
              <a:rPr lang="ja-JP" altLang="en-US" dirty="0" smtClean="0">
                <a:solidFill>
                  <a:srgbClr val="FF0000"/>
                </a:solidFill>
                <a:latin typeface="+mn-ea"/>
              </a:rPr>
              <a:t>申請書の「３．２　事業内容」から要約を記載</a:t>
            </a:r>
            <a:endParaRPr lang="en-US" altLang="ja-JP" dirty="0" smtClean="0">
              <a:solidFill>
                <a:srgbClr val="FF0000"/>
              </a:solidFill>
              <a:latin typeface="+mn-ea"/>
            </a:endParaRPr>
          </a:p>
          <a:p>
            <a:pPr marL="285750" indent="-285750">
              <a:buFont typeface="Wingdings" panose="05000000000000000000" pitchFamily="2" charset="2"/>
              <a:buChar char="ü"/>
            </a:pPr>
            <a:endParaRPr kumimoji="1" lang="en-US" altLang="ja-JP" dirty="0">
              <a:solidFill>
                <a:srgbClr val="FF0000"/>
              </a:solidFill>
              <a:latin typeface="+mn-ea"/>
            </a:endParaRPr>
          </a:p>
          <a:p>
            <a:pPr marL="285750" indent="-285750">
              <a:buFont typeface="Wingdings" panose="05000000000000000000" pitchFamily="2" charset="2"/>
              <a:buChar char="ü"/>
            </a:pPr>
            <a:endParaRPr lang="en-US" altLang="ja-JP" dirty="0" smtClean="0">
              <a:solidFill>
                <a:srgbClr val="FF0000"/>
              </a:solidFill>
              <a:latin typeface="+mn-ea"/>
            </a:endParaRPr>
          </a:p>
          <a:p>
            <a:pPr marL="285750" indent="-285750">
              <a:buFont typeface="Wingdings" panose="05000000000000000000" pitchFamily="2" charset="2"/>
              <a:buChar char="ü"/>
            </a:pPr>
            <a:endParaRPr kumimoji="1" lang="ja-JP" altLang="en-US" dirty="0">
              <a:solidFill>
                <a:srgbClr val="FF0000"/>
              </a:solidFill>
              <a:latin typeface="+mn-ea"/>
            </a:endParaRPr>
          </a:p>
        </p:txBody>
      </p:sp>
      <p:sp>
        <p:nvSpPr>
          <p:cNvPr id="18" name="テキスト ボックス 17"/>
          <p:cNvSpPr txBox="1"/>
          <p:nvPr/>
        </p:nvSpPr>
        <p:spPr>
          <a:xfrm>
            <a:off x="1292723" y="5016507"/>
            <a:ext cx="5099222" cy="1200329"/>
          </a:xfrm>
          <a:prstGeom prst="rect">
            <a:avLst/>
          </a:prstGeom>
          <a:noFill/>
          <a:ln>
            <a:solidFill>
              <a:schemeClr val="tx1"/>
            </a:solidFill>
          </a:ln>
        </p:spPr>
        <p:txBody>
          <a:bodyPr wrap="square" rtlCol="0">
            <a:spAutoFit/>
          </a:bodyPr>
          <a:lstStyle/>
          <a:p>
            <a:pPr marL="285750" indent="-285750">
              <a:buFont typeface="Wingdings" panose="05000000000000000000" pitchFamily="2" charset="2"/>
              <a:buChar char="ü"/>
            </a:pPr>
            <a:r>
              <a:rPr lang="ja-JP" altLang="en-US" dirty="0" smtClean="0">
                <a:solidFill>
                  <a:srgbClr val="FF0000"/>
                </a:solidFill>
                <a:latin typeface="+mn-ea"/>
              </a:rPr>
              <a:t>申請書の「３．３　事業の効果」から要約を記載</a:t>
            </a:r>
            <a:endParaRPr lang="en-US" altLang="ja-JP" dirty="0" smtClean="0">
              <a:solidFill>
                <a:srgbClr val="FF0000"/>
              </a:solidFill>
              <a:latin typeface="+mn-ea"/>
            </a:endParaRPr>
          </a:p>
          <a:p>
            <a:pPr marL="285750" indent="-285750">
              <a:buFont typeface="Wingdings" panose="05000000000000000000" pitchFamily="2" charset="2"/>
              <a:buChar char="ü"/>
            </a:pPr>
            <a:endParaRPr kumimoji="1" lang="en-US" altLang="ja-JP" dirty="0">
              <a:solidFill>
                <a:srgbClr val="FF0000"/>
              </a:solidFill>
              <a:latin typeface="+mn-ea"/>
            </a:endParaRPr>
          </a:p>
          <a:p>
            <a:pPr marL="285750" indent="-285750">
              <a:buFont typeface="Wingdings" panose="05000000000000000000" pitchFamily="2" charset="2"/>
              <a:buChar char="ü"/>
            </a:pPr>
            <a:endParaRPr lang="en-US" altLang="ja-JP" dirty="0" smtClean="0">
              <a:solidFill>
                <a:srgbClr val="FF0000"/>
              </a:solidFill>
              <a:latin typeface="+mn-ea"/>
            </a:endParaRPr>
          </a:p>
          <a:p>
            <a:pPr marL="285750" indent="-285750">
              <a:buFont typeface="Wingdings" panose="05000000000000000000" pitchFamily="2" charset="2"/>
              <a:buChar char="ü"/>
            </a:pPr>
            <a:endParaRPr kumimoji="1" lang="ja-JP" altLang="en-US" dirty="0">
              <a:solidFill>
                <a:srgbClr val="FF0000"/>
              </a:solidFill>
              <a:latin typeface="+mn-ea"/>
            </a:endParaRPr>
          </a:p>
        </p:txBody>
      </p:sp>
      <p:sp>
        <p:nvSpPr>
          <p:cNvPr id="19" name="四角形吹き出し 18"/>
          <p:cNvSpPr/>
          <p:nvPr/>
        </p:nvSpPr>
        <p:spPr>
          <a:xfrm>
            <a:off x="6705600" y="1413475"/>
            <a:ext cx="5214551" cy="4863757"/>
          </a:xfrm>
          <a:prstGeom prst="wedgeRectCallout">
            <a:avLst>
              <a:gd name="adj1" fmla="val -54640"/>
              <a:gd name="adj2" fmla="val -1692"/>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0" name="正方形/長方形 19"/>
          <p:cNvSpPr>
            <a:spLocks noChangeArrowheads="1"/>
          </p:cNvSpPr>
          <p:nvPr/>
        </p:nvSpPr>
        <p:spPr bwMode="auto">
          <a:xfrm>
            <a:off x="6949229" y="1547927"/>
            <a:ext cx="2079442" cy="312415"/>
          </a:xfrm>
          <a:prstGeom prst="rect">
            <a:avLst/>
          </a:prstGeom>
          <a:solidFill>
            <a:schemeClr val="accent4">
              <a:lumMod val="75000"/>
            </a:schemeClr>
          </a:solidFill>
          <a:ln>
            <a:solidFill>
              <a:schemeClr val="accent4">
                <a:lumMod val="50000"/>
              </a:scheme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600" b="1" dirty="0" smtClean="0">
                <a:solidFill>
                  <a:schemeClr val="bg1"/>
                </a:solidFill>
                <a:latin typeface="+mn-ea"/>
                <a:cs typeface="Meiryo UI" panose="020B0604030504040204" pitchFamily="50" charset="-128"/>
              </a:rPr>
              <a:t>実施イメージ</a:t>
            </a:r>
            <a:endParaRPr lang="ja-JP" altLang="en-US" sz="1600" b="1" dirty="0">
              <a:solidFill>
                <a:schemeClr val="bg1"/>
              </a:solidFill>
              <a:latin typeface="+mn-ea"/>
              <a:cs typeface="Meiryo UI" panose="020B0604030504040204" pitchFamily="50" charset="-128"/>
            </a:endParaRPr>
          </a:p>
        </p:txBody>
      </p:sp>
      <p:sp>
        <p:nvSpPr>
          <p:cNvPr id="21" name="テキスト ボックス 20"/>
          <p:cNvSpPr txBox="1"/>
          <p:nvPr/>
        </p:nvSpPr>
        <p:spPr>
          <a:xfrm>
            <a:off x="6969211" y="3135628"/>
            <a:ext cx="4733431" cy="1569660"/>
          </a:xfrm>
          <a:prstGeom prst="rect">
            <a:avLst/>
          </a:prstGeom>
          <a:noFill/>
          <a:ln>
            <a:noFill/>
          </a:ln>
        </p:spPr>
        <p:txBody>
          <a:bodyPr wrap="square" rtlCol="0">
            <a:spAutoFit/>
          </a:bodyPr>
          <a:lstStyle/>
          <a:p>
            <a:r>
              <a:rPr kumimoji="1" lang="ja-JP" altLang="en-US" sz="2400" dirty="0" smtClean="0">
                <a:solidFill>
                  <a:srgbClr val="FF0000"/>
                </a:solidFill>
                <a:latin typeface="+mn-ea"/>
              </a:rPr>
              <a:t>①設置・導入場所</a:t>
            </a:r>
            <a:endParaRPr kumimoji="1" lang="en-US" altLang="ja-JP" sz="2400" dirty="0" smtClean="0">
              <a:solidFill>
                <a:srgbClr val="FF0000"/>
              </a:solidFill>
              <a:latin typeface="+mn-ea"/>
            </a:endParaRPr>
          </a:p>
          <a:p>
            <a:r>
              <a:rPr lang="ja-JP" altLang="en-US" sz="2400" dirty="0">
                <a:solidFill>
                  <a:srgbClr val="FF0000"/>
                </a:solidFill>
                <a:latin typeface="+mn-ea"/>
              </a:rPr>
              <a:t>②</a:t>
            </a:r>
            <a:r>
              <a:rPr kumimoji="1" lang="ja-JP" altLang="en-US" sz="2400" dirty="0" smtClean="0">
                <a:solidFill>
                  <a:srgbClr val="FF0000"/>
                </a:solidFill>
                <a:latin typeface="+mn-ea"/>
              </a:rPr>
              <a:t>導入後</a:t>
            </a:r>
            <a:r>
              <a:rPr lang="ja-JP" altLang="en-US" sz="2400" dirty="0" smtClean="0">
                <a:solidFill>
                  <a:srgbClr val="FF0000"/>
                </a:solidFill>
                <a:latin typeface="+mn-ea"/>
              </a:rPr>
              <a:t>の製造拠点での活用状況</a:t>
            </a:r>
            <a:endParaRPr lang="en-US" altLang="ja-JP" sz="2400" dirty="0" smtClean="0">
              <a:solidFill>
                <a:srgbClr val="FF0000"/>
              </a:solidFill>
              <a:latin typeface="+mn-ea"/>
            </a:endParaRPr>
          </a:p>
          <a:p>
            <a:r>
              <a:rPr lang="ja-JP" altLang="en-US" sz="2400" dirty="0" smtClean="0">
                <a:solidFill>
                  <a:srgbClr val="FF0000"/>
                </a:solidFill>
                <a:latin typeface="+mn-ea"/>
              </a:rPr>
              <a:t>がイメージできる写真・図・ポンチ絵等を記載</a:t>
            </a:r>
            <a:endParaRPr kumimoji="1" lang="ja-JP" altLang="en-US" sz="2400" dirty="0">
              <a:solidFill>
                <a:srgbClr val="FF0000"/>
              </a:solidFill>
              <a:latin typeface="+mn-ea"/>
            </a:endParaRPr>
          </a:p>
        </p:txBody>
      </p:sp>
      <p:sp>
        <p:nvSpPr>
          <p:cNvPr id="22" name="テキスト ボックス 21"/>
          <p:cNvSpPr txBox="1"/>
          <p:nvPr/>
        </p:nvSpPr>
        <p:spPr>
          <a:xfrm>
            <a:off x="5943601" y="6437984"/>
            <a:ext cx="6507480" cy="307777"/>
          </a:xfrm>
          <a:prstGeom prst="rect">
            <a:avLst/>
          </a:prstGeom>
          <a:noFill/>
          <a:ln>
            <a:noFill/>
          </a:ln>
        </p:spPr>
        <p:txBody>
          <a:bodyPr wrap="square" rtlCol="0">
            <a:spAutoFit/>
          </a:bodyPr>
          <a:lstStyle/>
          <a:p>
            <a:r>
              <a:rPr kumimoji="1" lang="en-US" altLang="ja-JP" sz="1400" dirty="0" smtClean="0">
                <a:latin typeface="+mn-ea"/>
              </a:rPr>
              <a:t>※</a:t>
            </a:r>
            <a:r>
              <a:rPr kumimoji="1" lang="ja-JP" altLang="en-US" sz="1400" dirty="0" smtClean="0">
                <a:latin typeface="+mn-ea"/>
              </a:rPr>
              <a:t>本ページはプレゼン審査時の概要説明および成果報告時の公表資料とします</a:t>
            </a:r>
            <a:endParaRPr kumimoji="1" lang="ja-JP" altLang="en-US" sz="1400" dirty="0">
              <a:latin typeface="+mn-ea"/>
            </a:endParaRPr>
          </a:p>
        </p:txBody>
      </p:sp>
    </p:spTree>
    <p:extLst>
      <p:ext uri="{BB962C8B-B14F-4D97-AF65-F5344CB8AC3E}">
        <p14:creationId xmlns:p14="http://schemas.microsoft.com/office/powerpoint/2010/main" val="880732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a:spLocks noChangeArrowheads="1"/>
          </p:cNvSpPr>
          <p:nvPr/>
        </p:nvSpPr>
        <p:spPr bwMode="auto">
          <a:xfrm>
            <a:off x="140655" y="20244"/>
            <a:ext cx="10881571" cy="312415"/>
          </a:xfrm>
          <a:prstGeom prst="rect">
            <a:avLst/>
          </a:prstGeom>
          <a:gradFill>
            <a:gsLst>
              <a:gs pos="0">
                <a:srgbClr val="0098D0"/>
              </a:gs>
              <a:gs pos="35000">
                <a:srgbClr val="0064C8"/>
              </a:gs>
              <a:gs pos="100000">
                <a:srgbClr val="0098D0"/>
              </a:gs>
            </a:gsLst>
          </a:gradFill>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600" b="1" dirty="0">
                <a:solidFill>
                  <a:schemeClr val="bg1"/>
                </a:solidFill>
                <a:latin typeface="+mn-ea"/>
                <a:cs typeface="Meiryo UI" panose="020B0604030504040204" pitchFamily="50" charset="-128"/>
              </a:rPr>
              <a:t>２０２４</a:t>
            </a:r>
            <a:r>
              <a:rPr lang="ja-JP" altLang="en-US" sz="1600" b="1" dirty="0" smtClean="0">
                <a:solidFill>
                  <a:schemeClr val="bg1"/>
                </a:solidFill>
                <a:latin typeface="+mn-ea"/>
                <a:cs typeface="Meiryo UI" panose="020B0604030504040204" pitchFamily="50" charset="-128"/>
              </a:rPr>
              <a:t>年度</a:t>
            </a:r>
            <a:r>
              <a:rPr lang="ja-JP" altLang="en-US" sz="1600" b="1" dirty="0">
                <a:solidFill>
                  <a:schemeClr val="bg1"/>
                </a:solidFill>
                <a:latin typeface="+mn-ea"/>
                <a:cs typeface="Meiryo UI" panose="020B0604030504040204" pitchFamily="50" charset="-128"/>
              </a:rPr>
              <a:t>　</a:t>
            </a:r>
            <a:r>
              <a:rPr lang="zh-TW" altLang="en-US" sz="1600" b="1" dirty="0">
                <a:solidFill>
                  <a:schemeClr val="bg1"/>
                </a:solidFill>
                <a:latin typeface="ＭＳ Ｐゴシック" panose="020B0600070205080204" pitchFamily="50" charset="-128"/>
                <a:ea typeface="ＭＳ Ｐゴシック" panose="020B0600070205080204" pitchFamily="50" charset="-128"/>
                <a:cs typeface="Meiryo UI" panose="020B0604030504040204" pitchFamily="50" charset="-128"/>
              </a:rPr>
              <a:t>製造拠点省力化機器導入促進補助金</a:t>
            </a:r>
            <a:r>
              <a:rPr lang="ja-JP" altLang="en-US" sz="1600" b="1" dirty="0" smtClean="0">
                <a:solidFill>
                  <a:schemeClr val="bg1"/>
                </a:solidFill>
                <a:latin typeface="+mn-ea"/>
                <a:cs typeface="Meiryo UI" panose="020B0604030504040204" pitchFamily="50" charset="-128"/>
              </a:rPr>
              <a:t>　事業計画概要</a:t>
            </a:r>
            <a:r>
              <a:rPr lang="ja-JP" altLang="en-US" sz="1200" b="1" dirty="0" smtClean="0">
                <a:solidFill>
                  <a:schemeClr val="bg1"/>
                </a:solidFill>
                <a:latin typeface="+mn-ea"/>
                <a:cs typeface="Meiryo UI" panose="020B0604030504040204" pitchFamily="50" charset="-128"/>
              </a:rPr>
              <a:t>（●）申請時のみ</a:t>
            </a:r>
            <a:endParaRPr lang="ja-JP" altLang="en-US" sz="1600" b="1" dirty="0">
              <a:solidFill>
                <a:schemeClr val="bg1"/>
              </a:solidFill>
              <a:latin typeface="+mn-ea"/>
              <a:cs typeface="Meiryo UI" panose="020B0604030504040204" pitchFamily="50" charset="-128"/>
            </a:endParaRPr>
          </a:p>
        </p:txBody>
      </p:sp>
      <p:sp>
        <p:nvSpPr>
          <p:cNvPr id="5" name="テキスト ボックス 4"/>
          <p:cNvSpPr txBox="1"/>
          <p:nvPr/>
        </p:nvSpPr>
        <p:spPr>
          <a:xfrm>
            <a:off x="11203459" y="78615"/>
            <a:ext cx="914399" cy="254044"/>
          </a:xfrm>
          <a:prstGeom prst="rect">
            <a:avLst/>
          </a:prstGeom>
          <a:noFill/>
        </p:spPr>
        <p:txBody>
          <a:bodyPr wrap="square" rtlCol="0">
            <a:spAutoFit/>
          </a:bodyPr>
          <a:lstStyle/>
          <a:p>
            <a:r>
              <a:rPr lang="ja-JP" altLang="en-US" sz="1051" dirty="0" smtClean="0">
                <a:latin typeface="+mn-ea"/>
                <a:cs typeface="Meiryo UI" panose="020B0604030504040204" pitchFamily="50" charset="-128"/>
              </a:rPr>
              <a:t>様式２別紙１</a:t>
            </a:r>
            <a:endParaRPr lang="ja-JP" altLang="en-US" sz="1051" dirty="0">
              <a:latin typeface="+mn-ea"/>
              <a:cs typeface="Meiryo UI" panose="020B0604030504040204" pitchFamily="50" charset="-128"/>
            </a:endParaRPr>
          </a:p>
        </p:txBody>
      </p:sp>
      <p:sp>
        <p:nvSpPr>
          <p:cNvPr id="21" name="テキスト ボックス 20"/>
          <p:cNvSpPr txBox="1"/>
          <p:nvPr/>
        </p:nvSpPr>
        <p:spPr>
          <a:xfrm>
            <a:off x="786919" y="1502858"/>
            <a:ext cx="4950940" cy="1938992"/>
          </a:xfrm>
          <a:prstGeom prst="rect">
            <a:avLst/>
          </a:prstGeom>
          <a:noFill/>
          <a:ln>
            <a:noFill/>
          </a:ln>
        </p:spPr>
        <p:txBody>
          <a:bodyPr wrap="square" rtlCol="0">
            <a:spAutoFit/>
          </a:bodyPr>
          <a:lstStyle/>
          <a:p>
            <a:r>
              <a:rPr kumimoji="1" lang="ja-JP" altLang="en-US" sz="2400" dirty="0" smtClean="0">
                <a:solidFill>
                  <a:srgbClr val="FF0000"/>
                </a:solidFill>
                <a:latin typeface="+mn-ea"/>
              </a:rPr>
              <a:t>・性能・スペック</a:t>
            </a:r>
            <a:endParaRPr kumimoji="1" lang="en-US" altLang="ja-JP" sz="2400" dirty="0" smtClean="0">
              <a:solidFill>
                <a:srgbClr val="FF0000"/>
              </a:solidFill>
              <a:latin typeface="+mn-ea"/>
            </a:endParaRPr>
          </a:p>
          <a:p>
            <a:r>
              <a:rPr kumimoji="1" lang="ja-JP" altLang="en-US" sz="2400" dirty="0" smtClean="0">
                <a:solidFill>
                  <a:srgbClr val="FF0000"/>
                </a:solidFill>
                <a:latin typeface="+mn-ea"/>
              </a:rPr>
              <a:t>・選定した理由</a:t>
            </a:r>
            <a:endParaRPr kumimoji="1" lang="en-US" altLang="ja-JP" sz="2400" dirty="0" smtClean="0">
              <a:solidFill>
                <a:srgbClr val="FF0000"/>
              </a:solidFill>
              <a:latin typeface="+mn-ea"/>
            </a:endParaRPr>
          </a:p>
          <a:p>
            <a:r>
              <a:rPr lang="en-US" altLang="ja-JP" sz="2400" dirty="0">
                <a:solidFill>
                  <a:srgbClr val="FF0000"/>
                </a:solidFill>
                <a:latin typeface="+mn-ea"/>
              </a:rPr>
              <a:t>※</a:t>
            </a:r>
            <a:r>
              <a:rPr lang="ja-JP" altLang="en-US" sz="2400" dirty="0" smtClean="0">
                <a:solidFill>
                  <a:srgbClr val="FF0000"/>
                </a:solidFill>
                <a:latin typeface="+mn-ea"/>
              </a:rPr>
              <a:t>カタログ・写真</a:t>
            </a:r>
            <a:endParaRPr lang="en-US" altLang="ja-JP" sz="2400" dirty="0" smtClean="0">
              <a:solidFill>
                <a:srgbClr val="FF0000"/>
              </a:solidFill>
              <a:latin typeface="+mn-ea"/>
            </a:endParaRPr>
          </a:p>
          <a:p>
            <a:r>
              <a:rPr lang="en-US" altLang="ja-JP" sz="2400" dirty="0" smtClean="0">
                <a:solidFill>
                  <a:srgbClr val="FF0000"/>
                </a:solidFill>
                <a:latin typeface="+mn-ea"/>
              </a:rPr>
              <a:t>※</a:t>
            </a:r>
            <a:r>
              <a:rPr lang="ja-JP" altLang="en-US" sz="2400" dirty="0" smtClean="0">
                <a:solidFill>
                  <a:srgbClr val="FF0000"/>
                </a:solidFill>
                <a:latin typeface="+mn-ea"/>
              </a:rPr>
              <a:t>製造拠点内の要望・課題</a:t>
            </a:r>
            <a:endParaRPr lang="en-US" altLang="ja-JP" sz="2400" dirty="0" smtClean="0">
              <a:solidFill>
                <a:srgbClr val="FF0000"/>
              </a:solidFill>
              <a:latin typeface="+mn-ea"/>
            </a:endParaRPr>
          </a:p>
          <a:p>
            <a:r>
              <a:rPr lang="ja-JP" altLang="en-US" sz="2400" dirty="0" smtClean="0">
                <a:solidFill>
                  <a:srgbClr val="FF0000"/>
                </a:solidFill>
                <a:latin typeface="+mn-ea"/>
              </a:rPr>
              <a:t>などを交えてわかりやすく記載</a:t>
            </a:r>
            <a:endParaRPr kumimoji="1" lang="ja-JP" altLang="en-US" sz="2400" dirty="0">
              <a:solidFill>
                <a:srgbClr val="FF0000"/>
              </a:solidFill>
              <a:latin typeface="+mn-ea"/>
            </a:endParaRPr>
          </a:p>
        </p:txBody>
      </p:sp>
      <p:sp>
        <p:nvSpPr>
          <p:cNvPr id="22" name="テキスト ボックス 21"/>
          <p:cNvSpPr txBox="1"/>
          <p:nvPr/>
        </p:nvSpPr>
        <p:spPr>
          <a:xfrm>
            <a:off x="6705600" y="6460021"/>
            <a:ext cx="5486401" cy="307777"/>
          </a:xfrm>
          <a:prstGeom prst="rect">
            <a:avLst/>
          </a:prstGeom>
          <a:noFill/>
          <a:ln>
            <a:noFill/>
          </a:ln>
        </p:spPr>
        <p:txBody>
          <a:bodyPr wrap="square" rtlCol="0">
            <a:spAutoFit/>
          </a:bodyPr>
          <a:lstStyle/>
          <a:p>
            <a:r>
              <a:rPr kumimoji="1" lang="en-US" altLang="ja-JP" sz="1400" dirty="0" smtClean="0">
                <a:latin typeface="+mn-ea"/>
              </a:rPr>
              <a:t>※</a:t>
            </a:r>
            <a:r>
              <a:rPr lang="ja-JP" altLang="en-US" sz="1400" dirty="0" smtClean="0">
                <a:latin typeface="+mn-ea"/>
              </a:rPr>
              <a:t>本ページは公表せず、面談審査時のプレゼン資料</a:t>
            </a:r>
            <a:r>
              <a:rPr kumimoji="1" lang="ja-JP" altLang="en-US" sz="1400" dirty="0" smtClean="0">
                <a:latin typeface="+mn-ea"/>
              </a:rPr>
              <a:t>とします</a:t>
            </a:r>
            <a:endParaRPr kumimoji="1" lang="ja-JP" altLang="en-US" sz="1400" dirty="0">
              <a:latin typeface="+mn-ea"/>
            </a:endParaRPr>
          </a:p>
        </p:txBody>
      </p:sp>
      <p:sp>
        <p:nvSpPr>
          <p:cNvPr id="3" name="角丸四角形 2"/>
          <p:cNvSpPr/>
          <p:nvPr/>
        </p:nvSpPr>
        <p:spPr>
          <a:xfrm>
            <a:off x="413539" y="738237"/>
            <a:ext cx="5697701" cy="572178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a:spLocks noChangeArrowheads="1"/>
          </p:cNvSpPr>
          <p:nvPr/>
        </p:nvSpPr>
        <p:spPr bwMode="auto">
          <a:xfrm>
            <a:off x="1207865" y="589611"/>
            <a:ext cx="4160731" cy="324789"/>
          </a:xfrm>
          <a:prstGeom prst="rect">
            <a:avLst/>
          </a:prstGeom>
          <a:solidFill>
            <a:schemeClr val="accent4">
              <a:lumMod val="75000"/>
            </a:schemeClr>
          </a:solidFill>
          <a:ln>
            <a:solidFill>
              <a:schemeClr val="accent4">
                <a:lumMod val="50000"/>
              </a:scheme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600" b="1" dirty="0" smtClean="0">
                <a:solidFill>
                  <a:schemeClr val="bg1"/>
                </a:solidFill>
                <a:latin typeface="+mn-ea"/>
                <a:cs typeface="Meiryo UI" panose="020B0604030504040204" pitchFamily="50" charset="-128"/>
              </a:rPr>
              <a:t>導入予定の機器・システムの詳細</a:t>
            </a:r>
            <a:endParaRPr lang="en-US" altLang="ja-JP" sz="1600" b="1" dirty="0" smtClean="0">
              <a:solidFill>
                <a:schemeClr val="bg1"/>
              </a:solidFill>
              <a:latin typeface="+mn-ea"/>
              <a:cs typeface="Meiryo UI" panose="020B0604030504040204" pitchFamily="50" charset="-128"/>
            </a:endParaRPr>
          </a:p>
        </p:txBody>
      </p:sp>
      <p:sp>
        <p:nvSpPr>
          <p:cNvPr id="25" name="テキスト ボックス 24"/>
          <p:cNvSpPr txBox="1"/>
          <p:nvPr/>
        </p:nvSpPr>
        <p:spPr>
          <a:xfrm>
            <a:off x="6793537" y="1502858"/>
            <a:ext cx="4950940" cy="1569660"/>
          </a:xfrm>
          <a:prstGeom prst="rect">
            <a:avLst/>
          </a:prstGeom>
          <a:noFill/>
          <a:ln>
            <a:noFill/>
          </a:ln>
        </p:spPr>
        <p:txBody>
          <a:bodyPr wrap="square" rtlCol="0">
            <a:spAutoFit/>
          </a:bodyPr>
          <a:lstStyle/>
          <a:p>
            <a:r>
              <a:rPr kumimoji="1" lang="ja-JP" altLang="en-US" sz="2400" dirty="0" smtClean="0">
                <a:solidFill>
                  <a:srgbClr val="FF0000"/>
                </a:solidFill>
                <a:latin typeface="+mn-ea"/>
              </a:rPr>
              <a:t>・機器・システムの設置場所</a:t>
            </a:r>
            <a:endParaRPr kumimoji="1" lang="en-US" altLang="ja-JP" sz="2400" dirty="0" smtClean="0">
              <a:solidFill>
                <a:srgbClr val="FF0000"/>
              </a:solidFill>
              <a:latin typeface="+mn-ea"/>
            </a:endParaRPr>
          </a:p>
          <a:p>
            <a:r>
              <a:rPr kumimoji="1" lang="ja-JP" altLang="en-US" sz="2400" dirty="0" smtClean="0">
                <a:solidFill>
                  <a:srgbClr val="FF0000"/>
                </a:solidFill>
                <a:latin typeface="+mn-ea"/>
              </a:rPr>
              <a:t>・製造拠点における利活用方法</a:t>
            </a:r>
            <a:endParaRPr kumimoji="1" lang="en-US" altLang="ja-JP" sz="2400" dirty="0" smtClean="0">
              <a:solidFill>
                <a:srgbClr val="FF0000"/>
              </a:solidFill>
              <a:latin typeface="+mn-ea"/>
            </a:endParaRPr>
          </a:p>
          <a:p>
            <a:r>
              <a:rPr kumimoji="1" lang="ja-JP" altLang="en-US" sz="2400" dirty="0" smtClean="0">
                <a:solidFill>
                  <a:srgbClr val="FF0000"/>
                </a:solidFill>
                <a:latin typeface="+mn-ea"/>
              </a:rPr>
              <a:t>・想定される省力化効果</a:t>
            </a:r>
            <a:endParaRPr kumimoji="1" lang="en-US" altLang="ja-JP" sz="2400" dirty="0" smtClean="0">
              <a:solidFill>
                <a:srgbClr val="FF0000"/>
              </a:solidFill>
              <a:latin typeface="+mn-ea"/>
            </a:endParaRPr>
          </a:p>
          <a:p>
            <a:r>
              <a:rPr lang="ja-JP" altLang="en-US" sz="2400" dirty="0">
                <a:solidFill>
                  <a:srgbClr val="FF0000"/>
                </a:solidFill>
                <a:latin typeface="+mn-ea"/>
              </a:rPr>
              <a:t>など</a:t>
            </a:r>
            <a:r>
              <a:rPr lang="ja-JP" altLang="en-US" sz="2400" dirty="0" smtClean="0">
                <a:solidFill>
                  <a:srgbClr val="FF0000"/>
                </a:solidFill>
                <a:latin typeface="+mn-ea"/>
              </a:rPr>
              <a:t>を説明</a:t>
            </a:r>
            <a:endParaRPr kumimoji="1" lang="en-US" altLang="ja-JP" sz="2400" dirty="0" smtClean="0">
              <a:solidFill>
                <a:srgbClr val="FF0000"/>
              </a:solidFill>
              <a:latin typeface="+mn-ea"/>
            </a:endParaRPr>
          </a:p>
        </p:txBody>
      </p:sp>
      <p:sp>
        <p:nvSpPr>
          <p:cNvPr id="26" name="角丸四角形 25"/>
          <p:cNvSpPr/>
          <p:nvPr/>
        </p:nvSpPr>
        <p:spPr>
          <a:xfrm>
            <a:off x="6332219" y="738237"/>
            <a:ext cx="5697701" cy="572178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a:spLocks noChangeArrowheads="1"/>
          </p:cNvSpPr>
          <p:nvPr/>
        </p:nvSpPr>
        <p:spPr bwMode="auto">
          <a:xfrm>
            <a:off x="7100703" y="575841"/>
            <a:ext cx="4160731" cy="324789"/>
          </a:xfrm>
          <a:prstGeom prst="rect">
            <a:avLst/>
          </a:prstGeom>
          <a:solidFill>
            <a:schemeClr val="accent4">
              <a:lumMod val="75000"/>
            </a:schemeClr>
          </a:solidFill>
          <a:ln>
            <a:solidFill>
              <a:schemeClr val="accent4">
                <a:lumMod val="50000"/>
              </a:scheme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600" b="1" dirty="0" smtClean="0">
                <a:solidFill>
                  <a:schemeClr val="bg1"/>
                </a:solidFill>
                <a:latin typeface="+mn-ea"/>
                <a:cs typeface="Meiryo UI" panose="020B0604030504040204" pitchFamily="50" charset="-128"/>
              </a:rPr>
              <a:t>機器・</a:t>
            </a:r>
            <a:r>
              <a:rPr lang="ja-JP" altLang="en-US" sz="1600" b="1" dirty="0">
                <a:solidFill>
                  <a:schemeClr val="bg1"/>
                </a:solidFill>
                <a:latin typeface="+mn-ea"/>
                <a:cs typeface="Meiryo UI" panose="020B0604030504040204" pitchFamily="50" charset="-128"/>
              </a:rPr>
              <a:t>システム</a:t>
            </a:r>
            <a:r>
              <a:rPr lang="ja-JP" altLang="en-US" sz="1600" b="1" dirty="0" smtClean="0">
                <a:solidFill>
                  <a:schemeClr val="bg1"/>
                </a:solidFill>
                <a:latin typeface="+mn-ea"/>
                <a:cs typeface="Meiryo UI" panose="020B0604030504040204" pitchFamily="50" charset="-128"/>
              </a:rPr>
              <a:t>の活用方法</a:t>
            </a:r>
            <a:endParaRPr lang="en-US" altLang="ja-JP" sz="1600" b="1" dirty="0" smtClean="0">
              <a:solidFill>
                <a:schemeClr val="bg1"/>
              </a:solidFill>
              <a:latin typeface="+mn-ea"/>
              <a:cs typeface="Meiryo UI" panose="020B0604030504040204" pitchFamily="50" charset="-128"/>
            </a:endParaRPr>
          </a:p>
        </p:txBody>
      </p:sp>
    </p:spTree>
    <p:extLst>
      <p:ext uri="{BB962C8B-B14F-4D97-AF65-F5344CB8AC3E}">
        <p14:creationId xmlns:p14="http://schemas.microsoft.com/office/powerpoint/2010/main" val="387375946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253</TotalTime>
  <Words>185</Words>
  <Application>Microsoft Office PowerPoint</Application>
  <PresentationFormat>ワイド画面</PresentationFormat>
  <Paragraphs>33</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ＭＳ Ｐゴシック</vt:lpstr>
      <vt:lpstr>Arial</vt:lpstr>
      <vt:lpstr>Calibri</vt:lpstr>
      <vt:lpstr>Calibri Light</vt:lpstr>
      <vt:lpstr>Wingdings</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黒澤 辰憲</dc:creator>
  <cp:lastModifiedBy>福山　幸枝</cp:lastModifiedBy>
  <cp:revision>17</cp:revision>
  <cp:lastPrinted>2023-07-21T02:51:31Z</cp:lastPrinted>
  <dcterms:created xsi:type="dcterms:W3CDTF">2023-05-09T03:14:56Z</dcterms:created>
  <dcterms:modified xsi:type="dcterms:W3CDTF">2024-02-22T01:17:47Z</dcterms:modified>
</cp:coreProperties>
</file>