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15339" r:id="rId2"/>
    <p:sldId id="1533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3EB9"/>
    <a:srgbClr val="30B4CE"/>
    <a:srgbClr val="08336E"/>
    <a:srgbClr val="40BAD2"/>
    <a:srgbClr val="FFFFCD"/>
    <a:srgbClr val="FFFFAF"/>
    <a:srgbClr val="FFFF66"/>
    <a:srgbClr val="2F5597"/>
    <a:srgbClr val="F4F4F4"/>
    <a:srgbClr val="EC20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8" d="100"/>
          <a:sy n="78" d="100"/>
        </p:scale>
        <p:origin x="60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4109739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1602734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3095236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5BBA037B-2554-4226-907F-728CF319229D}" type="datetime1">
              <a:rPr kumimoji="1" lang="ja-JP" altLang="en-US" smtClean="0"/>
              <a:t>2022/10/6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38790" y="338141"/>
            <a:ext cx="6580733" cy="535531"/>
          </a:xfrm>
        </p:spPr>
        <p:txBody>
          <a:bodyPr wrap="square">
            <a:spAutoFit/>
          </a:bodyPr>
          <a:lstStyle>
            <a:lvl1pPr algn="l">
              <a:defRPr lang="ja-JP" altLang="en-US" sz="32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139012" y="9113464"/>
            <a:ext cx="6505423" cy="193899"/>
          </a:xfrm>
          <a:noFill/>
        </p:spPr>
        <p:txBody>
          <a:bodyPr wrap="squar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139014" y="4484952"/>
            <a:ext cx="2471831" cy="369397"/>
          </a:xfrm>
          <a:noFill/>
        </p:spPr>
        <p:txBody>
          <a:bodyPr wrap="none" lIns="0" tIns="0" rIns="0" bIns="0">
            <a:spAutoFit/>
          </a:bodyPr>
          <a:lstStyle>
            <a:lvl1pPr marL="0" indent="0">
              <a:spcBef>
                <a:spcPts val="0"/>
              </a:spcBef>
              <a:spcAft>
                <a:spcPts val="0"/>
              </a:spcAft>
              <a:buNone/>
              <a:defRPr sz="266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138789" y="5444540"/>
            <a:ext cx="1729641" cy="258597"/>
          </a:xfrm>
          <a:noFill/>
        </p:spPr>
        <p:txBody>
          <a:bodyPr wrap="none" lIns="0" tIns="0" rIns="0" bIns="0">
            <a:spAutoFit/>
          </a:bodyPr>
          <a:lstStyle>
            <a:lvl1pPr marL="0" indent="0">
              <a:spcBef>
                <a:spcPts val="0"/>
              </a:spcBef>
              <a:spcAft>
                <a:spcPts val="0"/>
              </a:spcAft>
              <a:buNone/>
              <a:defRPr sz="186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138788" y="6305152"/>
            <a:ext cx="1473160" cy="193899"/>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138480" y="1104573"/>
            <a:ext cx="6581042" cy="587506"/>
          </a:xfrm>
          <a:solidFill>
            <a:srgbClr val="99D6EC"/>
          </a:solidFill>
          <a:ln>
            <a:noFill/>
          </a:ln>
        </p:spPr>
        <p:txBody>
          <a:bodyPr vert="horz" wrap="square" lIns="216000" tIns="108000" rIns="216000" bIns="108000" rtlCol="0" anchor="t" anchorCtr="0">
            <a:spAutoFit/>
          </a:bodyPr>
          <a:lstStyle>
            <a:lvl1pPr>
              <a:defRPr lang="ja-JP" altLang="en-US" sz="2667" dirty="0">
                <a:latin typeface="Meiryo UI" panose="020B0604030504040204" pitchFamily="50" charset="-128"/>
                <a:ea typeface="Meiryo UI" panose="020B0604030504040204" pitchFamily="50" charset="-128"/>
                <a:cs typeface="Meiryo UI" panose="020B0604030504040204" pitchFamily="50" charset="-128"/>
              </a:defRPr>
            </a:lvl1pPr>
          </a:lstStyle>
          <a:p>
            <a:pPr marL="342891" lvl="0" indent="-342891">
              <a:spcBef>
                <a:spcPts val="800"/>
              </a:spcBef>
              <a:spcAft>
                <a:spcPts val="8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17407719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5BBA037B-2554-4226-907F-728CF319229D}" type="datetime1">
              <a:rPr kumimoji="1" lang="ja-JP" altLang="en-US" smtClean="0"/>
              <a:t>2022/10/6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38792" y="338143"/>
            <a:ext cx="6580733" cy="535531"/>
          </a:xfrm>
        </p:spPr>
        <p:txBody>
          <a:bodyPr wrap="square">
            <a:spAutoFit/>
          </a:bodyPr>
          <a:lstStyle>
            <a:lvl1pPr algn="l">
              <a:defRPr lang="ja-JP" altLang="en-US" sz="32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139014" y="9121544"/>
            <a:ext cx="6505423" cy="193899"/>
          </a:xfrm>
          <a:noFill/>
        </p:spPr>
        <p:txBody>
          <a:bodyPr wrap="squar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139016" y="4500346"/>
            <a:ext cx="2471831" cy="369397"/>
          </a:xfrm>
          <a:noFill/>
        </p:spPr>
        <p:txBody>
          <a:bodyPr wrap="none" lIns="0" tIns="0" rIns="0" bIns="0">
            <a:spAutoFit/>
          </a:bodyPr>
          <a:lstStyle>
            <a:lvl1pPr marL="0" indent="0">
              <a:spcBef>
                <a:spcPts val="0"/>
              </a:spcBef>
              <a:spcAft>
                <a:spcPts val="0"/>
              </a:spcAft>
              <a:buNone/>
              <a:defRPr sz="266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138789" y="5455316"/>
            <a:ext cx="1729641" cy="258597"/>
          </a:xfrm>
          <a:noFill/>
        </p:spPr>
        <p:txBody>
          <a:bodyPr wrap="none" lIns="0" tIns="0" rIns="0" bIns="0">
            <a:spAutoFit/>
          </a:bodyPr>
          <a:lstStyle>
            <a:lvl1pPr marL="0" indent="0">
              <a:spcBef>
                <a:spcPts val="0"/>
              </a:spcBef>
              <a:spcAft>
                <a:spcPts val="0"/>
              </a:spcAft>
              <a:buNone/>
              <a:defRPr sz="186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138788" y="6313232"/>
            <a:ext cx="1473160" cy="193899"/>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138480" y="1104573"/>
            <a:ext cx="6581042" cy="587506"/>
          </a:xfrm>
          <a:solidFill>
            <a:srgbClr val="99D6EC"/>
          </a:solidFill>
          <a:ln>
            <a:noFill/>
          </a:ln>
        </p:spPr>
        <p:txBody>
          <a:bodyPr vert="horz" wrap="square" lIns="216000" tIns="108000" rIns="216000" bIns="108000" rtlCol="0" anchor="t" anchorCtr="0">
            <a:spAutoFit/>
          </a:bodyPr>
          <a:lstStyle>
            <a:lvl1pPr>
              <a:defRPr lang="ja-JP" altLang="en-US" sz="2667" dirty="0">
                <a:latin typeface="Meiryo UI" panose="020B0604030504040204" pitchFamily="50" charset="-128"/>
                <a:ea typeface="Meiryo UI" panose="020B0604030504040204" pitchFamily="50" charset="-128"/>
                <a:cs typeface="Meiryo UI" panose="020B0604030504040204" pitchFamily="50" charset="-128"/>
              </a:defRPr>
            </a:lvl1pPr>
          </a:lstStyle>
          <a:p>
            <a:pPr marL="342891" lvl="0" indent="-342891">
              <a:spcBef>
                <a:spcPts val="800"/>
              </a:spcBef>
              <a:spcAft>
                <a:spcPts val="8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469062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188121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89378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2540351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319605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1137679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3464948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173565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FA40D06-2783-40D0-961D-5521B0F83679}" type="datetimeFigureOut">
              <a:rPr kumimoji="1" lang="ja-JP" altLang="en-US" smtClean="0"/>
              <a:t>2022/10/6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573462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FA40D06-2783-40D0-961D-5521B0F83679}" type="datetimeFigureOut">
              <a:rPr kumimoji="1" lang="ja-JP" altLang="en-US" smtClean="0"/>
              <a:t>2022/10/6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1B64965-B627-42A7-A538-F9D6E481B361}" type="slidenum">
              <a:rPr kumimoji="1" lang="ja-JP" altLang="en-US" smtClean="0"/>
              <a:t>‹#›</a:t>
            </a:fld>
            <a:endParaRPr kumimoji="1" lang="ja-JP" altLang="en-US"/>
          </a:p>
        </p:txBody>
      </p:sp>
    </p:spTree>
    <p:extLst>
      <p:ext uri="{BB962C8B-B14F-4D97-AF65-F5344CB8AC3E}">
        <p14:creationId xmlns:p14="http://schemas.microsoft.com/office/powerpoint/2010/main" val="386872517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699" r:id="rId13"/>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toukatsu@noastec.jp"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0" y="9299696"/>
            <a:ext cx="6858000" cy="612000"/>
          </a:xfrm>
          <a:prstGeom prst="rect">
            <a:avLst/>
          </a:prstGeom>
          <a:solidFill>
            <a:srgbClr val="30B4CE"/>
          </a:solidFill>
          <a:ln w="12700" cap="flat" cmpd="sng" algn="ctr">
            <a:noFill/>
            <a:prstDash val="solid"/>
            <a:miter lim="800000"/>
          </a:ln>
          <a:effectLst/>
        </p:spPr>
        <p:txBody>
          <a:bodyPr rtlCol="0" anchor="ctr"/>
          <a:lstStyle/>
          <a:p>
            <a:pPr algn="ctr" defTabSz="1019007">
              <a:defRPr/>
            </a:pPr>
            <a:endParaRPr kumimoji="1" lang="en-US" altLang="ja-JP" sz="1200" b="1" kern="0" dirty="0">
              <a:solidFill>
                <a:prstClr val="white"/>
              </a:solidFill>
              <a:latin typeface="Meiryo UI" panose="020B0604030504040204" pitchFamily="50" charset="-128"/>
              <a:ea typeface="Meiryo UI" panose="020B0604030504040204" pitchFamily="50" charset="-128"/>
            </a:endParaRPr>
          </a:p>
        </p:txBody>
      </p:sp>
      <p:sp>
        <p:nvSpPr>
          <p:cNvPr id="44" name="テキスト プレースホルダー 2"/>
          <p:cNvSpPr>
            <a:spLocks noGrp="1"/>
          </p:cNvSpPr>
          <p:nvPr>
            <p:ph type="body" sz="quarter" idx="13"/>
          </p:nvPr>
        </p:nvSpPr>
        <p:spPr>
          <a:xfrm>
            <a:off x="237088" y="9342570"/>
            <a:ext cx="6383829" cy="484748"/>
          </a:xfrm>
        </p:spPr>
        <p:txBody>
          <a:bodyPr/>
          <a:lstStyle/>
          <a:p>
            <a:r>
              <a:rPr lang="ja-JP" altLang="en-US" sz="1200" dirty="0">
                <a:solidFill>
                  <a:schemeClr val="bg1"/>
                </a:solidFill>
              </a:rPr>
              <a:t>主催：北海道</a:t>
            </a:r>
            <a:endParaRPr lang="en-US" altLang="ja-JP" sz="1200" dirty="0">
              <a:solidFill>
                <a:schemeClr val="bg1"/>
              </a:solidFill>
            </a:endParaRPr>
          </a:p>
          <a:p>
            <a:r>
              <a:rPr lang="ja-JP" altLang="en-US" sz="1200" dirty="0" smtClean="0">
                <a:solidFill>
                  <a:schemeClr val="bg1"/>
                </a:solidFill>
              </a:rPr>
              <a:t>受託者</a:t>
            </a:r>
            <a:r>
              <a:rPr lang="ja-JP" altLang="en-US" sz="1200" dirty="0" smtClean="0">
                <a:solidFill>
                  <a:schemeClr val="bg1"/>
                </a:solidFill>
                <a:sym typeface="Wingdings" panose="05000000000000000000" pitchFamily="2" charset="2"/>
              </a:rPr>
              <a:t>：道産機能性食品の開発・販路拡大推進事業委託業務受託コンソーシアム</a:t>
            </a:r>
            <a:endParaRPr lang="en-US" altLang="ja-JP" sz="1200" dirty="0" smtClean="0">
              <a:solidFill>
                <a:schemeClr val="bg1"/>
              </a:solidFill>
              <a:sym typeface="Wingdings" panose="05000000000000000000" pitchFamily="2" charset="2"/>
            </a:endParaRPr>
          </a:p>
          <a:p>
            <a:r>
              <a:rPr lang="ja-JP" altLang="en-US" sz="1100" dirty="0" smtClean="0">
                <a:solidFill>
                  <a:schemeClr val="bg1"/>
                </a:solidFill>
                <a:sym typeface="Wingdings" panose="05000000000000000000" pitchFamily="2" charset="2"/>
              </a:rPr>
              <a:t>（</a:t>
            </a:r>
            <a:r>
              <a:rPr lang="en-US" altLang="ja-JP" sz="1100" dirty="0" smtClean="0">
                <a:solidFill>
                  <a:schemeClr val="bg1"/>
                </a:solidFill>
                <a:sym typeface="Wingdings" panose="05000000000000000000" pitchFamily="2" charset="2"/>
              </a:rPr>
              <a:t>(</a:t>
            </a:r>
            <a:r>
              <a:rPr lang="ja-JP" altLang="en-US" sz="1100" dirty="0" smtClean="0">
                <a:solidFill>
                  <a:schemeClr val="bg1"/>
                </a:solidFill>
                <a:sym typeface="Wingdings" panose="05000000000000000000" pitchFamily="2" charset="2"/>
              </a:rPr>
              <a:t>公財</a:t>
            </a:r>
            <a:r>
              <a:rPr lang="en-US" altLang="ja-JP" sz="1100" dirty="0" smtClean="0">
                <a:solidFill>
                  <a:schemeClr val="bg1"/>
                </a:solidFill>
                <a:sym typeface="Wingdings" panose="05000000000000000000" pitchFamily="2" charset="2"/>
              </a:rPr>
              <a:t>)</a:t>
            </a:r>
            <a:r>
              <a:rPr lang="ja-JP" altLang="en-US" sz="1100" dirty="0" smtClean="0">
                <a:solidFill>
                  <a:schemeClr val="bg1"/>
                </a:solidFill>
              </a:rPr>
              <a:t>北海道科学技術総合振興センター</a:t>
            </a:r>
            <a:r>
              <a:rPr lang="en-US" altLang="ja-JP" sz="1100" dirty="0" smtClean="0">
                <a:solidFill>
                  <a:schemeClr val="bg1"/>
                </a:solidFill>
              </a:rPr>
              <a:t>(</a:t>
            </a:r>
            <a:r>
              <a:rPr lang="ja-JP" altLang="en-US" sz="1100" dirty="0" smtClean="0">
                <a:solidFill>
                  <a:schemeClr val="bg1"/>
                </a:solidFill>
              </a:rPr>
              <a:t>ノーステック財団</a:t>
            </a:r>
            <a:r>
              <a:rPr lang="en-US" altLang="ja-JP" sz="1100" dirty="0" smtClean="0">
                <a:solidFill>
                  <a:schemeClr val="bg1"/>
                </a:solidFill>
              </a:rPr>
              <a:t>)</a:t>
            </a:r>
            <a:r>
              <a:rPr lang="ja-JP" altLang="en-US" sz="1100" dirty="0" err="1" smtClean="0">
                <a:solidFill>
                  <a:schemeClr val="bg1"/>
                </a:solidFill>
              </a:rPr>
              <a:t>、</a:t>
            </a:r>
            <a:r>
              <a:rPr lang="en-US" altLang="ja-JP" sz="1100" dirty="0" smtClean="0">
                <a:solidFill>
                  <a:schemeClr val="bg1"/>
                </a:solidFill>
              </a:rPr>
              <a:t>(</a:t>
            </a:r>
            <a:r>
              <a:rPr lang="ja-JP" altLang="en-US" sz="1100" dirty="0" smtClean="0">
                <a:solidFill>
                  <a:schemeClr val="bg1"/>
                </a:solidFill>
              </a:rPr>
              <a:t>一社</a:t>
            </a:r>
            <a:r>
              <a:rPr lang="en-US" altLang="ja-JP" sz="1100" dirty="0" smtClean="0">
                <a:solidFill>
                  <a:schemeClr val="bg1"/>
                </a:solidFill>
              </a:rPr>
              <a:t>)</a:t>
            </a:r>
            <a:r>
              <a:rPr lang="ja-JP" altLang="en-US" sz="1100" dirty="0" smtClean="0">
                <a:solidFill>
                  <a:schemeClr val="bg1"/>
                </a:solidFill>
              </a:rPr>
              <a:t>北海道バイオ工業会、北海道情報大学）</a:t>
            </a:r>
            <a:endParaRPr lang="en-US" altLang="ja-JP" sz="1100" dirty="0">
              <a:solidFill>
                <a:schemeClr val="bg1"/>
              </a:solidFill>
            </a:endParaRPr>
          </a:p>
        </p:txBody>
      </p:sp>
      <p:sp>
        <p:nvSpPr>
          <p:cNvPr id="6" name="テキスト プレースホルダー 5"/>
          <p:cNvSpPr>
            <a:spLocks noGrp="1"/>
          </p:cNvSpPr>
          <p:nvPr>
            <p:ph type="body" sz="quarter" idx="16"/>
          </p:nvPr>
        </p:nvSpPr>
        <p:spPr>
          <a:xfrm>
            <a:off x="375689" y="176913"/>
            <a:ext cx="692497" cy="276999"/>
          </a:xfrm>
        </p:spPr>
        <p:txBody>
          <a:bodyPr/>
          <a:lstStyle/>
          <a:p>
            <a:r>
              <a:rPr lang="en-US" altLang="ja-JP" sz="2000" b="1" i="1" dirty="0">
                <a:solidFill>
                  <a:srgbClr val="EC206E"/>
                </a:solidFill>
                <a:effectLst>
                  <a:outerShdw blurRad="38100" dist="38100" dir="2700000" algn="tl">
                    <a:srgbClr val="000000">
                      <a:alpha val="43137"/>
                    </a:srgbClr>
                  </a:outerShdw>
                </a:effectLst>
              </a:rPr>
              <a:t>2022</a:t>
            </a:r>
            <a:endParaRPr lang="ja-JP" altLang="en-US" sz="2000" b="1" i="1" dirty="0">
              <a:solidFill>
                <a:srgbClr val="EC206E"/>
              </a:solidFill>
              <a:effectLst>
                <a:outerShdw blurRad="38100" dist="38100" dir="2700000" algn="tl">
                  <a:srgbClr val="000000">
                    <a:alpha val="43137"/>
                  </a:srgbClr>
                </a:outerShdw>
              </a:effectLst>
            </a:endParaRPr>
          </a:p>
        </p:txBody>
      </p:sp>
      <p:sp>
        <p:nvSpPr>
          <p:cNvPr id="32" name="正方形/長方形 31"/>
          <p:cNvSpPr/>
          <p:nvPr/>
        </p:nvSpPr>
        <p:spPr>
          <a:xfrm>
            <a:off x="1638337" y="2222326"/>
            <a:ext cx="1164920" cy="6417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p:cNvSpPr/>
          <p:nvPr/>
        </p:nvSpPr>
        <p:spPr>
          <a:xfrm rot="20595540">
            <a:off x="91227" y="5773139"/>
            <a:ext cx="1657531" cy="778363"/>
          </a:xfrm>
          <a:prstGeom prst="ellipse">
            <a:avLst/>
          </a:prstGeom>
          <a:solidFill>
            <a:srgbClr val="FFFFCD"/>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en-US" altLang="ja-JP" sz="1400" b="1" dirty="0">
              <a:latin typeface="Meiryo UI" panose="020B0604030504040204" pitchFamily="50" charset="-128"/>
              <a:ea typeface="Meiryo UI" panose="020B0604030504040204" pitchFamily="50" charset="-128"/>
            </a:endParaRPr>
          </a:p>
        </p:txBody>
      </p:sp>
      <p:cxnSp>
        <p:nvCxnSpPr>
          <p:cNvPr id="13" name="直線コネクタ 12"/>
          <p:cNvCxnSpPr/>
          <p:nvPr/>
        </p:nvCxnSpPr>
        <p:spPr>
          <a:xfrm flipH="1">
            <a:off x="6089115" y="61179"/>
            <a:ext cx="0" cy="557918"/>
          </a:xfrm>
          <a:prstGeom prst="line">
            <a:avLst/>
          </a:prstGeom>
          <a:ln w="635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230916" y="423707"/>
            <a:ext cx="5416868" cy="707886"/>
          </a:xfrm>
          <a:prstGeom prst="rect">
            <a:avLst/>
          </a:prstGeom>
          <a:noFill/>
        </p:spPr>
        <p:txBody>
          <a:bodyPr wrap="none" lIns="91440" tIns="45720" rIns="91440" bIns="45720">
            <a:spAutoFit/>
          </a:bodyPr>
          <a:lstStyle/>
          <a:p>
            <a:pPr algn="ctr"/>
            <a:r>
              <a:rPr lang="ja-JP" altLang="en-US" sz="4000" b="1" dirty="0">
                <a:ln w="9525">
                  <a:solidFill>
                    <a:schemeClr val="bg1"/>
                  </a:solidFill>
                  <a:prstDash val="solid"/>
                </a:ln>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機能性食品開発セミナー</a:t>
            </a:r>
          </a:p>
        </p:txBody>
      </p:sp>
      <p:cxnSp>
        <p:nvCxnSpPr>
          <p:cNvPr id="21" name="直線コネクタ 20"/>
          <p:cNvCxnSpPr/>
          <p:nvPr/>
        </p:nvCxnSpPr>
        <p:spPr>
          <a:xfrm flipH="1">
            <a:off x="6228989" y="61179"/>
            <a:ext cx="0" cy="557918"/>
          </a:xfrm>
          <a:prstGeom prst="line">
            <a:avLst/>
          </a:prstGeom>
          <a:ln w="635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H="1">
            <a:off x="6368862" y="61179"/>
            <a:ext cx="0" cy="557918"/>
          </a:xfrm>
          <a:prstGeom prst="line">
            <a:avLst/>
          </a:prstGeom>
          <a:ln w="635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5835059" y="322879"/>
            <a:ext cx="830893" cy="808714"/>
          </a:xfrm>
          <a:prstGeom prst="ellipse">
            <a:avLst/>
          </a:prstGeom>
          <a:solidFill>
            <a:schemeClr val="accent4"/>
          </a:solidFill>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参加無料</a:t>
            </a:r>
            <a:endParaRPr kumimoji="1" lang="en-US" altLang="ja-JP" sz="1400" b="1" dirty="0">
              <a:latin typeface="Meiryo UI" panose="020B0604030504040204" pitchFamily="50" charset="-128"/>
              <a:ea typeface="Meiryo UI" panose="020B0604030504040204" pitchFamily="50" charset="-128"/>
            </a:endParaRPr>
          </a:p>
        </p:txBody>
      </p:sp>
      <p:sp>
        <p:nvSpPr>
          <p:cNvPr id="3" name="正方形/長方形 2"/>
          <p:cNvSpPr/>
          <p:nvPr/>
        </p:nvSpPr>
        <p:spPr>
          <a:xfrm>
            <a:off x="0" y="2701677"/>
            <a:ext cx="1638337" cy="2808000"/>
          </a:xfrm>
          <a:prstGeom prst="rect">
            <a:avLst/>
          </a:prstGeom>
          <a:solidFill>
            <a:srgbClr val="40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05498" y="2832354"/>
            <a:ext cx="1075713" cy="4132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b="1" dirty="0">
                <a:solidFill>
                  <a:srgbClr val="FFC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日 時</a:t>
            </a:r>
          </a:p>
        </p:txBody>
      </p:sp>
      <p:sp>
        <p:nvSpPr>
          <p:cNvPr id="28" name="正方形/長方形 27"/>
          <p:cNvSpPr/>
          <p:nvPr/>
        </p:nvSpPr>
        <p:spPr>
          <a:xfrm>
            <a:off x="190755" y="1124362"/>
            <a:ext cx="6309434" cy="769441"/>
          </a:xfrm>
          <a:prstGeom prst="rect">
            <a:avLst/>
          </a:prstGeom>
        </p:spPr>
        <p:txBody>
          <a:bodyPr wrap="square">
            <a:spAutoFit/>
          </a:bodyPr>
          <a:lstStyle/>
          <a:p>
            <a:pPr indent="139700" algn="just">
              <a:spcAft>
                <a:spcPts val="0"/>
              </a:spcAft>
            </a:pPr>
            <a:r>
              <a:rPr lang="ja-JP" altLang="en-US" sz="1100" kern="100" dirty="0">
                <a:latin typeface="Meiryo UI" panose="020B0604030504040204" pitchFamily="50" charset="-128"/>
                <a:ea typeface="Meiryo UI" panose="020B0604030504040204" pitchFamily="50" charset="-128"/>
                <a:cs typeface="Arial" panose="020B0604020202020204" pitchFamily="34" charset="0"/>
              </a:rPr>
              <a:t>北海道では、良質な農林水産資源等を活用した魅力ある食品開発が活発に行われていますが、</a:t>
            </a:r>
            <a:r>
              <a:rPr lang="ja-JP" altLang="en-US" sz="1100" kern="100" dirty="0" smtClean="0">
                <a:latin typeface="Meiryo UI" panose="020B0604030504040204" pitchFamily="50" charset="-128"/>
                <a:ea typeface="Meiryo UI" panose="020B0604030504040204" pitchFamily="50" charset="-128"/>
                <a:cs typeface="Arial" panose="020B0604020202020204" pitchFamily="34" charset="0"/>
              </a:rPr>
              <a:t>より付加価値</a:t>
            </a:r>
            <a:r>
              <a:rPr lang="ja-JP" altLang="en-US" sz="1100" kern="100" dirty="0">
                <a:latin typeface="Meiryo UI" panose="020B0604030504040204" pitchFamily="50" charset="-128"/>
                <a:ea typeface="Meiryo UI" panose="020B0604030504040204" pitchFamily="50" charset="-128"/>
                <a:cs typeface="Arial" panose="020B0604020202020204" pitchFamily="34" charset="0"/>
              </a:rPr>
              <a:t>の高い商品開発を行うポテンシャルを有しています。</a:t>
            </a:r>
          </a:p>
          <a:p>
            <a:pPr indent="139700" algn="just">
              <a:spcAft>
                <a:spcPts val="0"/>
              </a:spcAft>
            </a:pPr>
            <a:r>
              <a:rPr lang="ja-JP" altLang="en-US" sz="1100" kern="100" dirty="0">
                <a:latin typeface="Meiryo UI" panose="020B0604030504040204" pitchFamily="50" charset="-128"/>
                <a:ea typeface="Meiryo UI" panose="020B0604030504040204" pitchFamily="50" charset="-128"/>
                <a:cs typeface="Arial" panose="020B0604020202020204" pitchFamily="34" charset="0"/>
              </a:rPr>
              <a:t>本セミナーでは、食の機能性に着目した商品開発に向け、</a:t>
            </a:r>
            <a:r>
              <a:rPr lang="ja-JP" altLang="en-US" sz="1100" kern="100" dirty="0" smtClean="0">
                <a:latin typeface="Meiryo UI" panose="020B0604030504040204" pitchFamily="50" charset="-128"/>
                <a:ea typeface="Meiryo UI" panose="020B0604030504040204" pitchFamily="50" charset="-128"/>
                <a:cs typeface="Arial" panose="020B0604020202020204" pitchFamily="34" charset="0"/>
              </a:rPr>
              <a:t>食品市場の動向</a:t>
            </a:r>
            <a:r>
              <a:rPr lang="ja-JP" altLang="en-US" sz="1100" kern="100" dirty="0">
                <a:latin typeface="Meiryo UI" panose="020B0604030504040204" pitchFamily="50" charset="-128"/>
                <a:ea typeface="Meiryo UI" panose="020B0604030504040204" pitchFamily="50" charset="-128"/>
                <a:cs typeface="Arial" panose="020B0604020202020204" pitchFamily="34" charset="0"/>
              </a:rPr>
              <a:t>や機能性表示食品の届出への</a:t>
            </a:r>
            <a:r>
              <a:rPr lang="ja-JP" altLang="en-US" sz="1100" kern="100" dirty="0" smtClean="0">
                <a:latin typeface="Meiryo UI" panose="020B0604030504040204" pitchFamily="50" charset="-128"/>
                <a:ea typeface="Meiryo UI" panose="020B0604030504040204" pitchFamily="50" charset="-128"/>
                <a:cs typeface="Arial" panose="020B0604020202020204" pitchFamily="34" charset="0"/>
              </a:rPr>
              <a:t>留意点等の</a:t>
            </a:r>
            <a:r>
              <a:rPr lang="ja-JP" altLang="en-US" sz="1100" kern="100" dirty="0">
                <a:latin typeface="Meiryo UI" panose="020B0604030504040204" pitchFamily="50" charset="-128"/>
                <a:ea typeface="Meiryo UI" panose="020B0604030504040204" pitchFamily="50" charset="-128"/>
                <a:cs typeface="Arial" panose="020B0604020202020204" pitchFamily="34" charset="0"/>
              </a:rPr>
              <a:t>お話を</a:t>
            </a:r>
            <a:r>
              <a:rPr lang="ja-JP" altLang="en-US" sz="1100" kern="100" dirty="0" smtClean="0">
                <a:latin typeface="Meiryo UI" panose="020B0604030504040204" pitchFamily="50" charset="-128"/>
                <a:ea typeface="Meiryo UI" panose="020B0604030504040204" pitchFamily="50" charset="-128"/>
                <a:cs typeface="Arial" panose="020B0604020202020204" pitchFamily="34" charset="0"/>
              </a:rPr>
              <a:t>いただくこととしました。食品</a:t>
            </a:r>
            <a:r>
              <a:rPr lang="ja-JP" altLang="en-US" sz="1100" kern="100" dirty="0">
                <a:latin typeface="Meiryo UI" panose="020B0604030504040204" pitchFamily="50" charset="-128"/>
                <a:ea typeface="Meiryo UI" panose="020B0604030504040204" pitchFamily="50" charset="-128"/>
                <a:cs typeface="Arial" panose="020B0604020202020204" pitchFamily="34" charset="0"/>
              </a:rPr>
              <a:t>開発に関わる多くの皆様のご参加をお待ちしております。</a:t>
            </a:r>
          </a:p>
        </p:txBody>
      </p:sp>
      <p:sp>
        <p:nvSpPr>
          <p:cNvPr id="29" name="正方形/長方形 28"/>
          <p:cNvSpPr/>
          <p:nvPr/>
        </p:nvSpPr>
        <p:spPr>
          <a:xfrm>
            <a:off x="1711212" y="2770095"/>
            <a:ext cx="4657653" cy="523220"/>
          </a:xfrm>
          <a:prstGeom prst="rect">
            <a:avLst/>
          </a:prstGeom>
        </p:spPr>
        <p:txBody>
          <a:bodyPr wrap="square">
            <a:spAutoFit/>
          </a:bodyPr>
          <a:lstStyle/>
          <a:p>
            <a:r>
              <a:rPr lang="en-US" altLang="ja-JP" dirty="0">
                <a:latin typeface="メイリオ" panose="020B0604030504040204" pitchFamily="50" charset="-128"/>
                <a:ea typeface="メイリオ" panose="020B0604030504040204" pitchFamily="50" charset="-128"/>
                <a:cs typeface="Times New Roman" panose="02020603050405020304" pitchFamily="18" charset="0"/>
              </a:rPr>
              <a:t>2022</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2800" dirty="0">
                <a:latin typeface="メイリオ" panose="020B0604030504040204" pitchFamily="50" charset="-128"/>
                <a:ea typeface="メイリオ" panose="020B0604030504040204" pitchFamily="50" charset="-128"/>
                <a:cs typeface="Times New Roman" panose="02020603050405020304" pitchFamily="18" charset="0"/>
              </a:rPr>
              <a:t>11</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sz="2800" dirty="0">
                <a:latin typeface="メイリオ" panose="020B0604030504040204" pitchFamily="50" charset="-128"/>
                <a:ea typeface="メイリオ" panose="020B0604030504040204" pitchFamily="50" charset="-128"/>
                <a:cs typeface="Times New Roman" panose="02020603050405020304" pitchFamily="18" charset="0"/>
              </a:rPr>
              <a:t>2</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ja-JP" dirty="0">
                <a:solidFill>
                  <a:schemeClr val="accent1"/>
                </a:solidFill>
                <a:latin typeface="メイリオ" panose="020B0604030504040204" pitchFamily="50" charset="-128"/>
                <a:ea typeface="メイリオ" panose="020B0604030504040204" pitchFamily="50" charset="-128"/>
                <a:cs typeface="Times New Roman" panose="02020603050405020304" pitchFamily="18" charset="0"/>
              </a:rPr>
              <a:t>水</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dirty="0">
                <a:latin typeface="メイリオ" panose="020B0604030504040204" pitchFamily="50" charset="-128"/>
                <a:ea typeface="メイリオ" panose="020B0604030504040204" pitchFamily="50" charset="-128"/>
                <a:cs typeface="Times New Roman" panose="02020603050405020304" pitchFamily="18" charset="0"/>
              </a:rPr>
              <a:t>14:00</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dirty="0">
                <a:latin typeface="メイリオ" panose="020B0604030504040204" pitchFamily="50" charset="-128"/>
                <a:ea typeface="メイリオ" panose="020B0604030504040204" pitchFamily="50" charset="-128"/>
                <a:cs typeface="Times New Roman" panose="02020603050405020304" pitchFamily="18" charset="0"/>
              </a:rPr>
              <a:t>17:30</a:t>
            </a:r>
            <a:endParaRPr lang="ja-JP" altLang="en-US" dirty="0">
              <a:latin typeface="メイリオ" panose="020B0604030504040204" pitchFamily="50" charset="-128"/>
              <a:ea typeface="メイリオ" panose="020B0604030504040204" pitchFamily="50" charset="-128"/>
            </a:endParaRPr>
          </a:p>
        </p:txBody>
      </p:sp>
      <p:sp>
        <p:nvSpPr>
          <p:cNvPr id="30" name="正方形/長方形 29"/>
          <p:cNvSpPr/>
          <p:nvPr/>
        </p:nvSpPr>
        <p:spPr>
          <a:xfrm>
            <a:off x="305497" y="3519296"/>
            <a:ext cx="1075713" cy="4132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b="1" dirty="0">
                <a:solidFill>
                  <a:srgbClr val="FFC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場 所</a:t>
            </a:r>
            <a:endParaRPr kumimoji="1" lang="en-US" altLang="ja-JP" b="1" dirty="0">
              <a:solidFill>
                <a:srgbClr val="FFC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31" name="正方形/長方形 30"/>
          <p:cNvSpPr/>
          <p:nvPr/>
        </p:nvSpPr>
        <p:spPr>
          <a:xfrm>
            <a:off x="1638340" y="3336423"/>
            <a:ext cx="4966807" cy="769441"/>
          </a:xfrm>
          <a:prstGeom prst="rect">
            <a:avLst/>
          </a:prstGeom>
        </p:spPr>
        <p:txBody>
          <a:bodyPr wrap="square">
            <a:spAutoFit/>
          </a:bodyPr>
          <a:lstStyle/>
          <a:p>
            <a:r>
              <a:rPr lang="ja-JP" altLang="en-US" dirty="0" smtClean="0">
                <a:latin typeface="メイリオ" panose="020B0604030504040204" pitchFamily="50" charset="-128"/>
                <a:ea typeface="メイリオ" panose="020B0604030504040204" pitchFamily="50" charset="-128"/>
              </a:rPr>
              <a:t> 京王プラザホテル札幌　雅の間</a:t>
            </a:r>
          </a:p>
          <a:p>
            <a:r>
              <a:rPr lang="ja-JP" altLang="en-US" sz="1400" dirty="0" smtClean="0">
                <a:latin typeface="メイリオ" panose="020B0604030504040204" pitchFamily="50" charset="-128"/>
                <a:ea typeface="メイリオ" panose="020B0604030504040204" pitchFamily="50" charset="-128"/>
              </a:rPr>
              <a:t>（〒</a:t>
            </a:r>
            <a:r>
              <a:rPr lang="en-US" altLang="ja-JP" sz="1400" dirty="0" smtClean="0">
                <a:latin typeface="メイリオ" panose="020B0604030504040204" pitchFamily="50" charset="-128"/>
                <a:ea typeface="メイリオ" panose="020B0604030504040204" pitchFamily="50" charset="-128"/>
              </a:rPr>
              <a:t>060-0005 </a:t>
            </a:r>
            <a:r>
              <a:rPr lang="ja-JP" altLang="en-US" sz="1400" dirty="0" smtClean="0">
                <a:latin typeface="メイリオ" panose="020B0604030504040204" pitchFamily="50" charset="-128"/>
                <a:ea typeface="メイリオ" panose="020B0604030504040204" pitchFamily="50" charset="-128"/>
              </a:rPr>
              <a:t>北海道札幌市中央区北</a:t>
            </a:r>
            <a:r>
              <a:rPr lang="en-US" altLang="ja-JP" sz="1400" dirty="0" smtClean="0">
                <a:latin typeface="メイリオ" panose="020B0604030504040204" pitchFamily="50" charset="-128"/>
                <a:ea typeface="メイリオ" panose="020B0604030504040204" pitchFamily="50" charset="-128"/>
              </a:rPr>
              <a:t>5</a:t>
            </a:r>
            <a:r>
              <a:rPr lang="ja-JP" altLang="en-US" sz="1400" dirty="0" smtClean="0">
                <a:latin typeface="メイリオ" panose="020B0604030504040204" pitchFamily="50" charset="-128"/>
                <a:ea typeface="メイリオ" panose="020B0604030504040204" pitchFamily="50" charset="-128"/>
              </a:rPr>
              <a:t>条西</a:t>
            </a:r>
            <a:r>
              <a:rPr lang="en-US" altLang="ja-JP" sz="1400" dirty="0" smtClean="0">
                <a:latin typeface="メイリオ" panose="020B0604030504040204" pitchFamily="50" charset="-128"/>
                <a:ea typeface="メイリオ" panose="020B0604030504040204" pitchFamily="50" charset="-128"/>
              </a:rPr>
              <a:t>7</a:t>
            </a:r>
            <a:r>
              <a:rPr lang="ja-JP" altLang="en-US" sz="1400" dirty="0" smtClean="0">
                <a:latin typeface="メイリオ" panose="020B0604030504040204" pitchFamily="50" charset="-128"/>
                <a:ea typeface="メイリオ" panose="020B0604030504040204" pitchFamily="50" charset="-128"/>
              </a:rPr>
              <a:t>丁目</a:t>
            </a:r>
            <a:r>
              <a:rPr lang="en-US" altLang="ja-JP" sz="1400" dirty="0" smtClean="0">
                <a:latin typeface="メイリオ" panose="020B0604030504040204" pitchFamily="50" charset="-128"/>
                <a:ea typeface="メイリオ" panose="020B0604030504040204" pitchFamily="50" charset="-128"/>
              </a:rPr>
              <a:t>2</a:t>
            </a:r>
            <a:r>
              <a:rPr lang="ja-JP" altLang="en-US" sz="1400" dirty="0" smtClean="0">
                <a:latin typeface="メイリオ" panose="020B0604030504040204" pitchFamily="50" charset="-128"/>
                <a:ea typeface="メイリオ" panose="020B0604030504040204" pitchFamily="50" charset="-128"/>
              </a:rPr>
              <a:t>番地</a:t>
            </a:r>
            <a:r>
              <a:rPr lang="en-US" altLang="ja-JP" sz="1400" dirty="0" smtClean="0">
                <a:latin typeface="メイリオ" panose="020B0604030504040204" pitchFamily="50" charset="-128"/>
                <a:ea typeface="メイリオ" panose="020B0604030504040204" pitchFamily="50" charset="-128"/>
              </a:rPr>
              <a:t>1</a:t>
            </a:r>
            <a:r>
              <a:rPr lang="ja-JP" altLang="en-US" sz="1200" dirty="0" smtClean="0">
                <a:latin typeface="メイリオ" panose="020B0604030504040204" pitchFamily="50" charset="-128"/>
                <a:ea typeface="メイリオ" panose="020B0604030504040204" pitchFamily="50" charset="-128"/>
              </a:rPr>
              <a:t>）</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a:solidFill>
                  <a:srgbClr val="EC206E"/>
                </a:solidFill>
                <a:latin typeface="メイリオ" panose="020B0604030504040204" pitchFamily="50" charset="-128"/>
                <a:ea typeface="メイリオ" panose="020B0604030504040204" pitchFamily="50" charset="-128"/>
              </a:rPr>
              <a:t>　</a:t>
            </a:r>
            <a:r>
              <a:rPr lang="en-US" altLang="ja-JP" sz="1200" u="sng" dirty="0">
                <a:solidFill>
                  <a:srgbClr val="EC206E"/>
                </a:solidFill>
                <a:latin typeface="メイリオ" panose="020B0604030504040204" pitchFamily="50" charset="-128"/>
                <a:ea typeface="メイリオ" panose="020B0604030504040204" pitchFamily="50" charset="-128"/>
              </a:rPr>
              <a:t>※</a:t>
            </a:r>
            <a:r>
              <a:rPr lang="ja-JP" altLang="en-US" sz="1200" u="sng" dirty="0">
                <a:solidFill>
                  <a:srgbClr val="EC206E"/>
                </a:solidFill>
                <a:latin typeface="メイリオ" panose="020B0604030504040204" pitchFamily="50" charset="-128"/>
                <a:ea typeface="メイリオ" panose="020B0604030504040204" pitchFamily="50" charset="-128"/>
              </a:rPr>
              <a:t>オンライン配信 併用</a:t>
            </a:r>
          </a:p>
        </p:txBody>
      </p:sp>
      <p:sp>
        <p:nvSpPr>
          <p:cNvPr id="33" name="正方形/長方形 32"/>
          <p:cNvSpPr/>
          <p:nvPr/>
        </p:nvSpPr>
        <p:spPr>
          <a:xfrm>
            <a:off x="305497" y="4192218"/>
            <a:ext cx="1075713" cy="4132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b="1" dirty="0">
                <a:solidFill>
                  <a:srgbClr val="FFC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対 象</a:t>
            </a:r>
            <a:endParaRPr kumimoji="1" lang="en-US" altLang="ja-JP" b="1" dirty="0">
              <a:solidFill>
                <a:srgbClr val="FFC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36" name="正方形/長方形 35"/>
          <p:cNvSpPr/>
          <p:nvPr/>
        </p:nvSpPr>
        <p:spPr>
          <a:xfrm>
            <a:off x="1710967" y="4167634"/>
            <a:ext cx="4966807" cy="923330"/>
          </a:xfrm>
          <a:prstGeom prst="rect">
            <a:avLst/>
          </a:prstGeom>
        </p:spPr>
        <p:txBody>
          <a:bodyPr wrap="square">
            <a:spAutoFit/>
          </a:bodyPr>
          <a:lstStyle/>
          <a:p>
            <a:r>
              <a:rPr lang="ja-JP" altLang="en-US" dirty="0">
                <a:latin typeface="メイリオ" panose="020B0604030504040204" pitchFamily="50" charset="-128"/>
                <a:ea typeface="メイリオ" panose="020B0604030504040204" pitchFamily="50" charset="-128"/>
              </a:rPr>
              <a:t>北海道内の食品関連企業等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会場定員：</a:t>
            </a:r>
            <a:r>
              <a:rPr lang="en-US" altLang="ja-JP" sz="1400" dirty="0">
                <a:latin typeface="メイリオ" panose="020B0604030504040204" pitchFamily="50" charset="-128"/>
                <a:ea typeface="メイリオ" panose="020B0604030504040204" pitchFamily="50" charset="-128"/>
              </a:rPr>
              <a:t>100</a:t>
            </a:r>
            <a:r>
              <a:rPr lang="ja-JP" altLang="en-US" sz="1400" dirty="0">
                <a:latin typeface="メイリオ" panose="020B0604030504040204" pitchFamily="50" charset="-128"/>
                <a:ea typeface="メイリオ" panose="020B0604030504040204" pitchFamily="50" charset="-128"/>
              </a:rPr>
              <a:t>名</a:t>
            </a:r>
            <a:r>
              <a:rPr lang="en-US" altLang="ja-JP" sz="1400" dirty="0">
                <a:latin typeface="メイリオ" panose="020B0604030504040204" pitchFamily="50" charset="-128"/>
                <a:ea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rPr>
              <a:t>＜参加申込み方法＞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裏面の参加申込書を確認いただき、</a:t>
            </a:r>
            <a:r>
              <a:rPr lang="en-US" altLang="ja-JP" sz="1200" dirty="0">
                <a:latin typeface="メイリオ" panose="020B0604030504040204" pitchFamily="50" charset="-128"/>
                <a:ea typeface="メイリオ" panose="020B0604030504040204" pitchFamily="50" charset="-128"/>
              </a:rPr>
              <a:t>E-</a:t>
            </a:r>
            <a:r>
              <a:rPr lang="en-US" altLang="ja-JP" sz="1200" dirty="0" err="1">
                <a:latin typeface="メイリオ" panose="020B0604030504040204" pitchFamily="50" charset="-128"/>
                <a:ea typeface="メイリオ" panose="020B0604030504040204" pitchFamily="50" charset="-128"/>
              </a:rPr>
              <a:t>mail,FAX,web</a:t>
            </a:r>
            <a:r>
              <a:rPr lang="ja-JP" altLang="en-US" sz="1200" dirty="0">
                <a:latin typeface="メイリオ" panose="020B0604030504040204" pitchFamily="50" charset="-128"/>
                <a:ea typeface="メイリオ" panose="020B0604030504040204" pitchFamily="50" charset="-128"/>
              </a:rPr>
              <a:t>回答フォームのいずれかからお申し込みください。</a:t>
            </a:r>
            <a:endParaRPr lang="en-US" altLang="ja-JP" sz="1200" dirty="0">
              <a:latin typeface="メイリオ" panose="020B0604030504040204" pitchFamily="50" charset="-128"/>
              <a:ea typeface="メイリオ" panose="020B0604030504040204" pitchFamily="50" charset="-128"/>
            </a:endParaRPr>
          </a:p>
        </p:txBody>
      </p:sp>
      <p:sp>
        <p:nvSpPr>
          <p:cNvPr id="38" name="正方形/長方形 37"/>
          <p:cNvSpPr/>
          <p:nvPr/>
        </p:nvSpPr>
        <p:spPr>
          <a:xfrm>
            <a:off x="230916" y="4914587"/>
            <a:ext cx="1274383" cy="4132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b="1" dirty="0">
                <a:solidFill>
                  <a:srgbClr val="FFC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プログラム</a:t>
            </a:r>
            <a:endParaRPr kumimoji="1" lang="en-US" altLang="ja-JP" b="1" dirty="0">
              <a:solidFill>
                <a:srgbClr val="FFC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39" name="正方形/長方形 38"/>
          <p:cNvSpPr/>
          <p:nvPr/>
        </p:nvSpPr>
        <p:spPr>
          <a:xfrm>
            <a:off x="1928800" y="5210171"/>
            <a:ext cx="5025588" cy="3970318"/>
          </a:xfrm>
          <a:prstGeom prst="rect">
            <a:avLst/>
          </a:prstGeom>
        </p:spPr>
        <p:txBody>
          <a:bodyPr wrap="square">
            <a:spAutoFit/>
          </a:bodyPr>
          <a:lstStyle/>
          <a:p>
            <a:r>
              <a:rPr lang="ja-JP" altLang="en-US" b="1" dirty="0">
                <a:latin typeface="メイリオ" panose="020B0604030504040204" pitchFamily="50" charset="-128"/>
                <a:ea typeface="メイリオ" panose="020B0604030504040204" pitchFamily="50" charset="-128"/>
              </a:rPr>
              <a:t>①</a:t>
            </a:r>
            <a:r>
              <a:rPr lang="ja-JP" altLang="en-US" b="1" dirty="0" smtClean="0">
                <a:latin typeface="メイリオ" panose="020B0604030504040204" pitchFamily="50" charset="-128"/>
                <a:ea typeface="メイリオ" panose="020B0604030504040204" pitchFamily="50" charset="-128"/>
              </a:rPr>
              <a:t>開会</a:t>
            </a:r>
            <a:r>
              <a:rPr lang="en-US" altLang="ja-JP" b="1" dirty="0" smtClean="0">
                <a:latin typeface="メイリオ" panose="020B0604030504040204" pitchFamily="50" charset="-128"/>
                <a:ea typeface="メイリオ" panose="020B0604030504040204" pitchFamily="50" charset="-128"/>
              </a:rPr>
              <a:t>(14:00</a:t>
            </a:r>
            <a:r>
              <a:rPr lang="ja-JP" altLang="en-US" b="1" dirty="0" smtClean="0">
                <a:latin typeface="メイリオ" panose="020B0604030504040204" pitchFamily="50" charset="-128"/>
                <a:ea typeface="メイリオ" panose="020B0604030504040204" pitchFamily="50" charset="-128"/>
              </a:rPr>
              <a:t>～</a:t>
            </a:r>
            <a:r>
              <a:rPr lang="en-US" altLang="ja-JP" b="1" dirty="0" smtClean="0">
                <a:latin typeface="メイリオ" panose="020B0604030504040204" pitchFamily="50" charset="-128"/>
                <a:ea typeface="メイリオ" panose="020B0604030504040204" pitchFamily="50" charset="-128"/>
              </a:rPr>
              <a:t>14:05)</a:t>
            </a:r>
            <a:endParaRPr lang="en-US" altLang="ja-JP" b="1" dirty="0">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②講演</a:t>
            </a:r>
            <a:r>
              <a:rPr lang="en-US" altLang="ja-JP" b="1" dirty="0" smtClean="0">
                <a:latin typeface="メイリオ" panose="020B0604030504040204" pitchFamily="50" charset="-128"/>
                <a:ea typeface="メイリオ" panose="020B0604030504040204" pitchFamily="50" charset="-128"/>
              </a:rPr>
              <a:t>(14:05〜15:35)</a:t>
            </a:r>
            <a:endParaRPr lang="en-US" altLang="ja-JP" b="1" dirty="0">
              <a:latin typeface="メイリオ" panose="020B0604030504040204" pitchFamily="50" charset="-128"/>
              <a:ea typeface="メイリオ" panose="020B0604030504040204" pitchFamily="50" charset="-128"/>
            </a:endParaRPr>
          </a:p>
          <a:p>
            <a:r>
              <a:rPr lang="ja-JP" altLang="en-US" sz="1600" b="1" dirty="0">
                <a:solidFill>
                  <a:srgbClr val="073EB9"/>
                </a:solidFill>
                <a:latin typeface="メイリオ" panose="020B0604030504040204" pitchFamily="50" charset="-128"/>
                <a:ea typeface="メイリオ" panose="020B0604030504040204" pitchFamily="50" charset="-128"/>
              </a:rPr>
              <a:t>「機能性食品のトレンドとこれから」</a:t>
            </a:r>
          </a:p>
          <a:p>
            <a:r>
              <a:rPr lang="ja-JP" altLang="en-US" sz="1600" dirty="0">
                <a:latin typeface="メイリオ" panose="020B0604030504040204" pitchFamily="50" charset="-128"/>
                <a:ea typeface="メイリオ" panose="020B0604030504040204" pitchFamily="50" charset="-128"/>
              </a:rPr>
              <a:t>　</a:t>
            </a:r>
            <a:r>
              <a:rPr lang="zh-TW" altLang="en-US" sz="1600" dirty="0">
                <a:latin typeface="メイリオ" panose="020B0604030504040204" pitchFamily="50" charset="-128"/>
                <a:ea typeface="メイリオ" panose="020B0604030504040204" pitchFamily="50" charset="-128"/>
              </a:rPr>
              <a:t>講師：西沢 邦浩 </a:t>
            </a:r>
            <a:r>
              <a:rPr lang="ja-JP" altLang="en-US" sz="1600" dirty="0">
                <a:latin typeface="メイリオ" panose="020B0604030504040204" pitchFamily="50" charset="-128"/>
                <a:ea typeface="メイリオ" panose="020B0604030504040204" pitchFamily="50" charset="-128"/>
              </a:rPr>
              <a:t>氏</a:t>
            </a:r>
            <a:endParaRPr lang="zh-TW" altLang="en-US" sz="16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rPr>
              <a:t>株式会社</a:t>
            </a:r>
            <a:r>
              <a:rPr lang="ja-JP" altLang="en-US" sz="1400" dirty="0">
                <a:latin typeface="メイリオ" panose="020B0604030504040204" pitchFamily="50" charset="-128"/>
                <a:ea typeface="メイリオ" panose="020B0604030504040204" pitchFamily="50" charset="-128"/>
              </a:rPr>
              <a:t>サルタ・プレス　代表取締役</a:t>
            </a:r>
          </a:p>
          <a:p>
            <a:r>
              <a:rPr lang="ja-JP" altLang="en-US" sz="1400" dirty="0">
                <a:latin typeface="メイリオ" panose="020B0604030504040204" pitchFamily="50" charset="-128"/>
                <a:ea typeface="メイリオ" panose="020B0604030504040204" pitchFamily="50" charset="-128"/>
              </a:rPr>
              <a:t>　　株式会社日経</a:t>
            </a:r>
            <a:r>
              <a:rPr lang="en-US" altLang="ja-JP" sz="1400" dirty="0" smtClean="0">
                <a:latin typeface="メイリオ" panose="020B0604030504040204" pitchFamily="50" charset="-128"/>
                <a:ea typeface="メイリオ" panose="020B0604030504040204" pitchFamily="50" charset="-128"/>
              </a:rPr>
              <a:t>BP</a:t>
            </a:r>
            <a:r>
              <a:rPr lang="ja-JP" altLang="en-US" sz="1400" dirty="0">
                <a:latin typeface="メイリオ" panose="020B0604030504040204" pitchFamily="50" charset="-128"/>
                <a:ea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rPr>
              <a:t>総合</a:t>
            </a:r>
            <a:r>
              <a:rPr lang="ja-JP" altLang="en-US" sz="1400" dirty="0">
                <a:latin typeface="メイリオ" panose="020B0604030504040204" pitchFamily="50" charset="-128"/>
                <a:ea typeface="メイリオ" panose="020B0604030504040204" pitchFamily="50" charset="-128"/>
              </a:rPr>
              <a:t>研究所 客員研究員）</a:t>
            </a:r>
            <a:endParaRPr lang="en-US" altLang="ja-JP" dirty="0">
              <a:latin typeface="メイリオ" panose="020B0604030504040204" pitchFamily="50" charset="-128"/>
              <a:ea typeface="メイリオ" panose="020B0604030504040204" pitchFamily="50" charset="-128"/>
            </a:endParaRPr>
          </a:p>
          <a:p>
            <a:endParaRPr lang="en-US" altLang="ja-JP" sz="2000" dirty="0">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③講演</a:t>
            </a:r>
            <a:r>
              <a:rPr lang="en-US" altLang="ja-JP" b="1" dirty="0" smtClean="0">
                <a:latin typeface="メイリオ" panose="020B0604030504040204" pitchFamily="50" charset="-128"/>
                <a:ea typeface="メイリオ" panose="020B0604030504040204" pitchFamily="50" charset="-128"/>
              </a:rPr>
              <a:t>(15:40〜17:10)</a:t>
            </a:r>
            <a:endParaRPr lang="en-US" altLang="ja-JP" b="1" dirty="0">
              <a:latin typeface="メイリオ" panose="020B0604030504040204" pitchFamily="50" charset="-128"/>
              <a:ea typeface="メイリオ" panose="020B0604030504040204" pitchFamily="50" charset="-128"/>
            </a:endParaRPr>
          </a:p>
          <a:p>
            <a:r>
              <a:rPr lang="ja-JP" altLang="en-US" sz="1600" b="1" dirty="0" smtClean="0">
                <a:solidFill>
                  <a:srgbClr val="073EB9"/>
                </a:solidFill>
                <a:latin typeface="メイリオ" panose="020B0604030504040204" pitchFamily="50" charset="-128"/>
                <a:ea typeface="メイリオ" panose="020B0604030504040204" pitchFamily="50" charset="-128"/>
              </a:rPr>
              <a:t>「健康食品の開発にあたっての概要」</a:t>
            </a:r>
            <a:endParaRPr lang="en-US" altLang="ja-JP" sz="1600" b="1" dirty="0">
              <a:solidFill>
                <a:srgbClr val="073EB9"/>
              </a:solidFill>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講師：増山 明弘 氏</a:t>
            </a:r>
            <a:endParaRPr lang="en-US" altLang="ja-JP" sz="16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（公益財団法人日本健康・栄養食品協会 健康食品部長）</a:t>
            </a:r>
          </a:p>
          <a:p>
            <a:endParaRPr lang="en-US" altLang="ja-JP" dirty="0">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④名刺交換会</a:t>
            </a:r>
            <a:r>
              <a:rPr lang="en-US" altLang="ja-JP" b="1" dirty="0" smtClean="0">
                <a:latin typeface="メイリオ" panose="020B0604030504040204" pitchFamily="50" charset="-128"/>
                <a:ea typeface="メイリオ" panose="020B0604030504040204" pitchFamily="50" charset="-128"/>
              </a:rPr>
              <a:t>(17:10</a:t>
            </a:r>
            <a:r>
              <a:rPr lang="ja-JP" altLang="en-US" b="1" dirty="0" smtClean="0">
                <a:latin typeface="メイリオ" panose="020B0604030504040204" pitchFamily="50" charset="-128"/>
                <a:ea typeface="メイリオ" panose="020B0604030504040204" pitchFamily="50" charset="-128"/>
              </a:rPr>
              <a:t>～</a:t>
            </a:r>
            <a:r>
              <a:rPr lang="en-US" altLang="ja-JP" b="1" dirty="0" smtClean="0">
                <a:latin typeface="メイリオ" panose="020B0604030504040204" pitchFamily="50" charset="-128"/>
                <a:ea typeface="メイリオ" panose="020B0604030504040204" pitchFamily="50" charset="-128"/>
              </a:rPr>
              <a:t>17:30)</a:t>
            </a:r>
            <a:endParaRPr lang="en-US" altLang="ja-JP" b="1" dirty="0">
              <a:latin typeface="メイリオ" panose="020B0604030504040204" pitchFamily="50" charset="-128"/>
              <a:ea typeface="メイリオ" panose="020B0604030504040204" pitchFamily="50" charset="-128"/>
            </a:endParaRPr>
          </a:p>
        </p:txBody>
      </p:sp>
      <p:sp>
        <p:nvSpPr>
          <p:cNvPr id="52" name="円/楕円 51"/>
          <p:cNvSpPr/>
          <p:nvPr/>
        </p:nvSpPr>
        <p:spPr>
          <a:xfrm rot="20595540">
            <a:off x="146547" y="7714510"/>
            <a:ext cx="1657531" cy="778363"/>
          </a:xfrm>
          <a:prstGeom prst="ellipse">
            <a:avLst/>
          </a:prstGeom>
          <a:solidFill>
            <a:srgbClr val="FFFFCD"/>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en-US" altLang="ja-JP" sz="1400" b="1" dirty="0">
              <a:latin typeface="Meiryo UI" panose="020B0604030504040204" pitchFamily="50" charset="-128"/>
              <a:ea typeface="Meiryo UI" panose="020B0604030504040204" pitchFamily="50" charset="-128"/>
            </a:endParaRPr>
          </a:p>
        </p:txBody>
      </p:sp>
      <p:sp>
        <p:nvSpPr>
          <p:cNvPr id="46" name="正方形/長方形 45"/>
          <p:cNvSpPr/>
          <p:nvPr/>
        </p:nvSpPr>
        <p:spPr>
          <a:xfrm>
            <a:off x="129624" y="6670077"/>
            <a:ext cx="1728000" cy="743870"/>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700" dirty="0">
                <a:latin typeface="Meiryo UI" panose="020B0604030504040204" pitchFamily="50" charset="-128"/>
                <a:ea typeface="Meiryo UI" panose="020B0604030504040204" pitchFamily="50" charset="-128"/>
              </a:rPr>
              <a:t>91</a:t>
            </a:r>
            <a:r>
              <a:rPr kumimoji="1" lang="ja-JP" altLang="en-US" sz="700" dirty="0">
                <a:latin typeface="Meiryo UI" panose="020B0604030504040204" pitchFamily="50" charset="-128"/>
                <a:ea typeface="Meiryo UI" panose="020B0604030504040204" pitchFamily="50" charset="-128"/>
              </a:rPr>
              <a:t>年日経</a:t>
            </a:r>
            <a:r>
              <a:rPr kumimoji="1" lang="en-US" altLang="ja-JP" sz="700" dirty="0">
                <a:latin typeface="Meiryo UI" panose="020B0604030504040204" pitchFamily="50" charset="-128"/>
                <a:ea typeface="Meiryo UI" panose="020B0604030504040204" pitchFamily="50" charset="-128"/>
              </a:rPr>
              <a:t>BP</a:t>
            </a:r>
            <a:r>
              <a:rPr kumimoji="1" lang="ja-JP" altLang="en-US" sz="700" dirty="0">
                <a:latin typeface="Meiryo UI" panose="020B0604030504040204" pitchFamily="50" charset="-128"/>
                <a:ea typeface="Meiryo UI" panose="020B0604030504040204" pitchFamily="50" charset="-128"/>
              </a:rPr>
              <a:t>入社。</a:t>
            </a:r>
            <a:r>
              <a:rPr kumimoji="1" lang="en-US" altLang="ja-JP" sz="700" dirty="0">
                <a:latin typeface="Meiryo UI" panose="020B0604030504040204" pitchFamily="50" charset="-128"/>
                <a:ea typeface="Meiryo UI" panose="020B0604030504040204" pitchFamily="50" charset="-128"/>
              </a:rPr>
              <a:t>98</a:t>
            </a:r>
            <a:r>
              <a:rPr kumimoji="1" lang="ja-JP" altLang="en-US" sz="700" dirty="0">
                <a:latin typeface="Meiryo UI" panose="020B0604030504040204" pitchFamily="50" charset="-128"/>
                <a:ea typeface="Meiryo UI" panose="020B0604030504040204" pitchFamily="50" charset="-128"/>
              </a:rPr>
              <a:t>年「日経ヘルス」創刊と同時に副編集長に着任。</a:t>
            </a:r>
            <a:r>
              <a:rPr kumimoji="1" lang="en-US" altLang="ja-JP" sz="700" dirty="0">
                <a:latin typeface="Meiryo UI" panose="020B0604030504040204" pitchFamily="50" charset="-128"/>
                <a:ea typeface="Meiryo UI" panose="020B0604030504040204" pitchFamily="50" charset="-128"/>
              </a:rPr>
              <a:t>05</a:t>
            </a:r>
            <a:r>
              <a:rPr kumimoji="1" lang="ja-JP" altLang="en-US" sz="700" dirty="0">
                <a:latin typeface="Meiryo UI" panose="020B0604030504040204" pitchFamily="50" charset="-128"/>
                <a:ea typeface="Meiryo UI" panose="020B0604030504040204" pitchFamily="50" charset="-128"/>
              </a:rPr>
              <a:t>年より同誌編集長。</a:t>
            </a:r>
            <a:r>
              <a:rPr kumimoji="1" lang="en-US" altLang="ja-JP" sz="700" dirty="0">
                <a:latin typeface="Meiryo UI" panose="020B0604030504040204" pitchFamily="50" charset="-128"/>
                <a:ea typeface="Meiryo UI" panose="020B0604030504040204" pitchFamily="50" charset="-128"/>
              </a:rPr>
              <a:t>08</a:t>
            </a:r>
            <a:r>
              <a:rPr kumimoji="1" lang="ja-JP" altLang="en-US" sz="700" dirty="0">
                <a:latin typeface="Meiryo UI" panose="020B0604030504040204" pitchFamily="50" charset="-128"/>
                <a:ea typeface="Meiryo UI" panose="020B0604030504040204" pitchFamily="50" charset="-128"/>
              </a:rPr>
              <a:t>年「日経ヘルス プルミエ」を創刊し、</a:t>
            </a:r>
            <a:r>
              <a:rPr kumimoji="1" lang="en-US" altLang="ja-JP" sz="700" dirty="0">
                <a:latin typeface="Meiryo UI" panose="020B0604030504040204" pitchFamily="50" charset="-128"/>
                <a:ea typeface="Meiryo UI" panose="020B0604030504040204" pitchFamily="50" charset="-128"/>
              </a:rPr>
              <a:t>10</a:t>
            </a:r>
            <a:r>
              <a:rPr kumimoji="1" lang="ja-JP" altLang="en-US" sz="700" dirty="0">
                <a:latin typeface="Meiryo UI" panose="020B0604030504040204" pitchFamily="50" charset="-128"/>
                <a:ea typeface="Meiryo UI" panose="020B0604030504040204" pitchFamily="50" charset="-128"/>
              </a:rPr>
              <a:t>年まで編集長。</a:t>
            </a:r>
            <a:r>
              <a:rPr kumimoji="1" lang="en-US" altLang="ja-JP" sz="700" dirty="0">
                <a:latin typeface="Meiryo UI" panose="020B0604030504040204" pitchFamily="50" charset="-128"/>
                <a:ea typeface="Meiryo UI" panose="020B0604030504040204" pitchFamily="50" charset="-128"/>
              </a:rPr>
              <a:t>18</a:t>
            </a:r>
            <a:r>
              <a:rPr kumimoji="1" lang="ja-JP" altLang="en-US" sz="700" dirty="0">
                <a:latin typeface="Meiryo UI" panose="020B0604030504040204" pitchFamily="50" charset="-128"/>
                <a:ea typeface="Meiryo UI" panose="020B0604030504040204" pitchFamily="50" charset="-128"/>
              </a:rPr>
              <a:t>年、㈱サルタ・プレスを設立し代表取締役。日経</a:t>
            </a:r>
            <a:r>
              <a:rPr kumimoji="1" lang="en-US" altLang="ja-JP" sz="700" dirty="0">
                <a:latin typeface="Meiryo UI" panose="020B0604030504040204" pitchFamily="50" charset="-128"/>
                <a:ea typeface="Meiryo UI" panose="020B0604030504040204" pitchFamily="50" charset="-128"/>
              </a:rPr>
              <a:t>BP</a:t>
            </a:r>
            <a:r>
              <a:rPr kumimoji="1" lang="ja-JP" altLang="en-US" sz="700" dirty="0">
                <a:latin typeface="Meiryo UI" panose="020B0604030504040204" pitchFamily="50" charset="-128"/>
                <a:ea typeface="Meiryo UI" panose="020B0604030504040204" pitchFamily="50" charset="-128"/>
              </a:rPr>
              <a:t>では、総合研究所客員研究員に。</a:t>
            </a:r>
          </a:p>
        </p:txBody>
      </p:sp>
      <p:sp>
        <p:nvSpPr>
          <p:cNvPr id="50" name="正方形/長方形 49"/>
          <p:cNvSpPr/>
          <p:nvPr/>
        </p:nvSpPr>
        <p:spPr>
          <a:xfrm>
            <a:off x="153429" y="8564188"/>
            <a:ext cx="1727626" cy="611976"/>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700" dirty="0">
                <a:latin typeface="Meiryo UI" panose="020B0604030504040204" pitchFamily="50" charset="-128"/>
                <a:ea typeface="Meiryo UI" panose="020B0604030504040204" pitchFamily="50" charset="-128"/>
              </a:rPr>
              <a:t>83</a:t>
            </a:r>
            <a:r>
              <a:rPr kumimoji="1" lang="ja-JP" altLang="en-US" sz="700" dirty="0">
                <a:latin typeface="Meiryo UI" panose="020B0604030504040204" pitchFamily="50" charset="-128"/>
                <a:ea typeface="Meiryo UI" panose="020B0604030504040204" pitchFamily="50" charset="-128"/>
              </a:rPr>
              <a:t>年　カルピス㈱入社、研究所配属。</a:t>
            </a:r>
            <a:r>
              <a:rPr kumimoji="1" lang="en-US" altLang="ja-JP" sz="700" dirty="0">
                <a:latin typeface="Meiryo UI" panose="020B0604030504040204" pitchFamily="50" charset="-128"/>
                <a:ea typeface="Meiryo UI" panose="020B0604030504040204" pitchFamily="50" charset="-128"/>
              </a:rPr>
              <a:t>89</a:t>
            </a:r>
            <a:r>
              <a:rPr kumimoji="1" lang="ja-JP" altLang="en-US" sz="700" dirty="0">
                <a:latin typeface="Meiryo UI" panose="020B0604030504040204" pitchFamily="50" charset="-128"/>
                <a:ea typeface="Meiryo UI" panose="020B0604030504040204" pitchFamily="50" charset="-128"/>
              </a:rPr>
              <a:t>年に東京大学　医学部派遣。</a:t>
            </a:r>
            <a:r>
              <a:rPr kumimoji="1" lang="en-US" altLang="ja-JP" sz="700" dirty="0">
                <a:latin typeface="Meiryo UI" panose="020B0604030504040204" pitchFamily="50" charset="-128"/>
                <a:ea typeface="Meiryo UI" panose="020B0604030504040204" pitchFamily="50" charset="-128"/>
              </a:rPr>
              <a:t>11</a:t>
            </a:r>
            <a:r>
              <a:rPr kumimoji="1" lang="ja-JP" altLang="en-US" sz="700" dirty="0">
                <a:latin typeface="Meiryo UI" panose="020B0604030504040204" pitchFamily="50" charset="-128"/>
                <a:ea typeface="Meiryo UI" panose="020B0604030504040204" pitchFamily="50" charset="-128"/>
              </a:rPr>
              <a:t>年にカルピス㈱　機能性食品事業部長となり、</a:t>
            </a:r>
            <a:r>
              <a:rPr kumimoji="1" lang="en-US" altLang="ja-JP" sz="700" dirty="0">
                <a:latin typeface="Meiryo UI" panose="020B0604030504040204" pitchFamily="50" charset="-128"/>
                <a:ea typeface="Meiryo UI" panose="020B0604030504040204" pitchFamily="50" charset="-128"/>
              </a:rPr>
              <a:t>16</a:t>
            </a:r>
            <a:r>
              <a:rPr kumimoji="1" lang="ja-JP" altLang="en-US" sz="700" dirty="0">
                <a:latin typeface="Meiryo UI" panose="020B0604030504040204" pitchFamily="50" charset="-128"/>
                <a:ea typeface="Meiryo UI" panose="020B0604030504040204" pitchFamily="50" charset="-128"/>
              </a:rPr>
              <a:t>年 アサヒカルピスウェルネス㈱　商品開発部長。</a:t>
            </a:r>
            <a:r>
              <a:rPr kumimoji="1" lang="en-US" altLang="ja-JP" sz="700" dirty="0">
                <a:latin typeface="Meiryo UI" panose="020B0604030504040204" pitchFamily="50" charset="-128"/>
                <a:ea typeface="Meiryo UI" panose="020B0604030504040204" pitchFamily="50" charset="-128"/>
              </a:rPr>
              <a:t>20</a:t>
            </a:r>
            <a:r>
              <a:rPr kumimoji="1" lang="ja-JP" altLang="en-US" sz="700" dirty="0">
                <a:latin typeface="Meiryo UI" panose="020B0604030504040204" pitchFamily="50" charset="-128"/>
                <a:ea typeface="Meiryo UI" panose="020B0604030504040204" pitchFamily="50" charset="-128"/>
              </a:rPr>
              <a:t>年　現職に着任。</a:t>
            </a:r>
          </a:p>
        </p:txBody>
      </p:sp>
      <p:sp>
        <p:nvSpPr>
          <p:cNvPr id="2" name="正方形/長方形 1"/>
          <p:cNvSpPr/>
          <p:nvPr/>
        </p:nvSpPr>
        <p:spPr>
          <a:xfrm>
            <a:off x="6644968" y="2768352"/>
            <a:ext cx="213563" cy="28080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285909" y="1936912"/>
            <a:ext cx="6193939" cy="648000"/>
          </a:xfrm>
          <a:prstGeom prst="rect">
            <a:avLst/>
          </a:prstGeom>
          <a:solidFill>
            <a:schemeClr val="bg1"/>
          </a:solid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smtClean="0">
                <a:solidFill>
                  <a:schemeClr val="tx1"/>
                </a:solidFill>
                <a:latin typeface="Meiryo UI" panose="020B0604030504040204" pitchFamily="50" charset="-128"/>
                <a:ea typeface="Meiryo UI" panose="020B0604030504040204" pitchFamily="50" charset="-128"/>
              </a:rPr>
              <a:t>　道では、北海道食品機能性表示制度（ヘルシー</a:t>
            </a:r>
            <a:r>
              <a:rPr kumimoji="1" lang="en-US" altLang="ja-JP" sz="1100" dirty="0" smtClean="0">
                <a:solidFill>
                  <a:schemeClr val="tx1"/>
                </a:solidFill>
                <a:latin typeface="Meiryo UI" panose="020B0604030504040204" pitchFamily="50" charset="-128"/>
                <a:ea typeface="Meiryo UI" panose="020B0604030504040204" pitchFamily="50" charset="-128"/>
              </a:rPr>
              <a:t>Do</a:t>
            </a:r>
            <a:r>
              <a:rPr kumimoji="1" lang="ja-JP" altLang="en-US" sz="1100" dirty="0" smtClean="0">
                <a:solidFill>
                  <a:schemeClr val="tx1"/>
                </a:solidFill>
                <a:latin typeface="Meiryo UI" panose="020B0604030504040204" pitchFamily="50" charset="-128"/>
                <a:ea typeface="Meiryo UI" panose="020B0604030504040204" pitchFamily="50" charset="-128"/>
              </a:rPr>
              <a:t>）の認定商品増加や販路拡大を図るため、道産機能性食品の開発や販路開拓に携わる人材を対象に、食品の高付加価値化やマーケティング等に関する研修「</a:t>
            </a:r>
            <a:r>
              <a:rPr kumimoji="1" lang="ja-JP" altLang="en-US" sz="1100" b="1" dirty="0" smtClean="0">
                <a:solidFill>
                  <a:schemeClr val="tx1"/>
                </a:solidFill>
                <a:latin typeface="Meiryo UI" panose="020B0604030504040204" pitchFamily="50" charset="-128"/>
                <a:ea typeface="Meiryo UI" panose="020B0604030504040204" pitchFamily="50" charset="-128"/>
              </a:rPr>
              <a:t>ヘルシーＤｏ創造塾</a:t>
            </a:r>
            <a:r>
              <a:rPr kumimoji="1" lang="ja-JP" altLang="en-US" sz="1100" dirty="0" smtClean="0">
                <a:solidFill>
                  <a:schemeClr val="tx1"/>
                </a:solidFill>
                <a:latin typeface="Meiryo UI" panose="020B0604030504040204" pitchFamily="50" charset="-128"/>
                <a:ea typeface="Meiryo UI" panose="020B0604030504040204" pitchFamily="50" charset="-128"/>
              </a:rPr>
              <a:t>」を実施しており、本セミナーは、この取組の一環として開催するものです。</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pic>
        <p:nvPicPr>
          <p:cNvPr id="7" name="図 6"/>
          <p:cNvPicPr>
            <a:picLocks noChangeAspect="1"/>
          </p:cNvPicPr>
          <p:nvPr/>
        </p:nvPicPr>
        <p:blipFill rotWithShape="1">
          <a:blip r:embed="rId2" cstate="print">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r="1223"/>
          <a:stretch/>
        </p:blipFill>
        <p:spPr>
          <a:xfrm rot="5400000">
            <a:off x="443920" y="7662151"/>
            <a:ext cx="1008697" cy="765890"/>
          </a:xfrm>
          <a:prstGeom prst="rect">
            <a:avLst/>
          </a:prstGeom>
          <a:effectLst>
            <a:softEdge rad="31750"/>
          </a:effectLst>
        </p:spPr>
      </p:pic>
      <p:pic>
        <p:nvPicPr>
          <p:cNvPr id="8" name="図 7"/>
          <p:cNvPicPr>
            <a:picLocks noChangeAspect="1"/>
          </p:cNvPicPr>
          <p:nvPr/>
        </p:nvPicPr>
        <p:blipFill rotWithShape="1">
          <a:blip r:embed="rId4" cstate="print">
            <a:extLst>
              <a:ext uri="{28A0092B-C50C-407E-A947-70E740481C1C}">
                <a14:useLocalDpi xmlns:a14="http://schemas.microsoft.com/office/drawing/2010/main" val="0"/>
              </a:ext>
            </a:extLst>
          </a:blip>
          <a:srcRect l="14416" r="15181"/>
          <a:stretch/>
        </p:blipFill>
        <p:spPr>
          <a:xfrm>
            <a:off x="404068" y="5655476"/>
            <a:ext cx="1031847" cy="977346"/>
          </a:xfrm>
          <a:prstGeom prst="rect">
            <a:avLst/>
          </a:prstGeom>
          <a:effectLst>
            <a:softEdge rad="31750"/>
          </a:effectLst>
        </p:spPr>
      </p:pic>
    </p:spTree>
    <p:extLst>
      <p:ext uri="{BB962C8B-B14F-4D97-AF65-F5344CB8AC3E}">
        <p14:creationId xmlns:p14="http://schemas.microsoft.com/office/powerpoint/2010/main" val="1995208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30">
            <a:extLst>
              <a:ext uri="{FF2B5EF4-FFF2-40B4-BE49-F238E27FC236}">
                <a16:creationId xmlns:a16="http://schemas.microsoft.com/office/drawing/2014/main" xmlns="" id="{0AEB3756-6C38-C8F9-12DD-3794E491941A}"/>
              </a:ext>
            </a:extLst>
          </p:cNvPr>
          <p:cNvSpPr/>
          <p:nvPr/>
        </p:nvSpPr>
        <p:spPr>
          <a:xfrm>
            <a:off x="325760" y="308287"/>
            <a:ext cx="6199584" cy="1070517"/>
          </a:xfrm>
          <a:prstGeom prst="roundRect">
            <a:avLst/>
          </a:prstGeom>
          <a:solidFill>
            <a:srgbClr val="40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95000"/>
                </a:schemeClr>
              </a:solidFill>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xmlns="" id="{00BE2D6D-89CE-10E6-C58B-0B5E5E384B40}"/>
              </a:ext>
            </a:extLst>
          </p:cNvPr>
          <p:cNvSpPr txBox="1"/>
          <p:nvPr/>
        </p:nvSpPr>
        <p:spPr>
          <a:xfrm>
            <a:off x="946847" y="4104498"/>
            <a:ext cx="5865541" cy="369332"/>
          </a:xfrm>
          <a:prstGeom prst="rect">
            <a:avLst/>
          </a:prstGeom>
          <a:noFill/>
        </p:spPr>
        <p:txBody>
          <a:bodyPr wrap="square" rtlCol="0">
            <a:spAutoFit/>
          </a:bodyPr>
          <a:lstStyle/>
          <a:p>
            <a:r>
              <a:rPr lang="ja-JP" altLang="en-US" b="1" dirty="0">
                <a:latin typeface="メイリオ" panose="020B0604030504040204" pitchFamily="50" charset="-128"/>
                <a:ea typeface="メイリオ" panose="020B0604030504040204" pitchFamily="50" charset="-128"/>
              </a:rPr>
              <a:t>ノーステック財団事業戦略統括部　事務局　行</a:t>
            </a:r>
          </a:p>
        </p:txBody>
      </p:sp>
      <p:sp>
        <p:nvSpPr>
          <p:cNvPr id="18" name="テキスト ボックス 17">
            <a:extLst>
              <a:ext uri="{FF2B5EF4-FFF2-40B4-BE49-F238E27FC236}">
                <a16:creationId xmlns:a16="http://schemas.microsoft.com/office/drawing/2014/main" xmlns="" id="{19A6FD68-1C65-7A87-4F4B-C47CDB6EAC59}"/>
              </a:ext>
            </a:extLst>
          </p:cNvPr>
          <p:cNvSpPr txBox="1"/>
          <p:nvPr/>
        </p:nvSpPr>
        <p:spPr>
          <a:xfrm>
            <a:off x="238124" y="8012688"/>
            <a:ext cx="6619876" cy="369332"/>
          </a:xfrm>
          <a:prstGeom prst="rect">
            <a:avLst/>
          </a:prstGeom>
          <a:noFill/>
        </p:spPr>
        <p:txBody>
          <a:bodyPr wrap="square" lIns="0" tIns="0" rIns="0" bIns="0" rtlCol="0">
            <a:spAutoFit/>
          </a:bodyPr>
          <a:lstStyle/>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個人情報保護に関する注意事項：</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申込書にご記入いただいた個人情報は、本事業の目的以外には使用しません。</a:t>
            </a:r>
            <a:endParaRPr lang="en-US" altLang="ja-JP" sz="1200" dirty="0">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xmlns="" id="{3A2251F5-AFAB-FE8B-90C5-AEE1BAA7CA60}"/>
              </a:ext>
            </a:extLst>
          </p:cNvPr>
          <p:cNvSpPr txBox="1"/>
          <p:nvPr/>
        </p:nvSpPr>
        <p:spPr>
          <a:xfrm>
            <a:off x="0" y="394367"/>
            <a:ext cx="6858000" cy="984436"/>
          </a:xfrm>
          <a:prstGeom prst="rect">
            <a:avLst/>
          </a:prstGeom>
          <a:noFill/>
        </p:spPr>
        <p:txBody>
          <a:bodyPr vert="horz" wrap="square" rtlCol="0">
            <a:noAutofit/>
          </a:bodyPr>
          <a:lstStyle/>
          <a:p>
            <a:pPr algn="ctr"/>
            <a:r>
              <a:rPr lang="ja-JP" altLang="en-US" sz="2800" b="1" dirty="0">
                <a:solidFill>
                  <a:schemeClr val="bg1"/>
                </a:solidFill>
                <a:latin typeface="メイリオ" panose="020B0604030504040204" pitchFamily="50" charset="-128"/>
                <a:ea typeface="メイリオ" panose="020B0604030504040204" pitchFamily="50" charset="-128"/>
              </a:rPr>
              <a:t>機能性食品開発セミナー</a:t>
            </a:r>
            <a:endParaRPr lang="en-US" altLang="ja-JP" sz="2800" b="1" dirty="0">
              <a:solidFill>
                <a:schemeClr val="bg1"/>
              </a:solidFill>
              <a:latin typeface="メイリオ" panose="020B0604030504040204" pitchFamily="50" charset="-128"/>
              <a:ea typeface="メイリオ" panose="020B0604030504040204" pitchFamily="50" charset="-128"/>
            </a:endParaRPr>
          </a:p>
          <a:p>
            <a:pPr algn="ctr"/>
            <a:r>
              <a:rPr lang="ja-JP" altLang="en-US" sz="2800" b="1" dirty="0">
                <a:solidFill>
                  <a:schemeClr val="bg1"/>
                </a:solidFill>
                <a:latin typeface="メイリオ" panose="020B0604030504040204" pitchFamily="50" charset="-128"/>
                <a:ea typeface="メイリオ" panose="020B0604030504040204" pitchFamily="50" charset="-128"/>
              </a:rPr>
              <a:t>参加申込書</a:t>
            </a:r>
            <a:endParaRPr lang="en-US" altLang="ja-JP" sz="2800" b="1" dirty="0">
              <a:solidFill>
                <a:schemeClr val="bg1"/>
              </a:solidFill>
              <a:latin typeface="メイリオ" panose="020B0604030504040204" pitchFamily="50" charset="-128"/>
              <a:ea typeface="メイリオ" panose="020B0604030504040204" pitchFamily="50" charset="-128"/>
            </a:endParaRPr>
          </a:p>
        </p:txBody>
      </p:sp>
      <p:graphicFrame>
        <p:nvGraphicFramePr>
          <p:cNvPr id="20" name="表 19">
            <a:extLst>
              <a:ext uri="{FF2B5EF4-FFF2-40B4-BE49-F238E27FC236}">
                <a16:creationId xmlns:a16="http://schemas.microsoft.com/office/drawing/2014/main" xmlns="" id="{4590F6CF-48B2-636F-8637-96191D6FB460}"/>
              </a:ext>
            </a:extLst>
          </p:cNvPr>
          <p:cNvGraphicFramePr>
            <a:graphicFrameLocks noGrp="1"/>
          </p:cNvGraphicFramePr>
          <p:nvPr>
            <p:extLst>
              <p:ext uri="{D42A27DB-BD31-4B8C-83A1-F6EECF244321}">
                <p14:modId xmlns:p14="http://schemas.microsoft.com/office/powerpoint/2010/main" val="3026223140"/>
              </p:ext>
            </p:extLst>
          </p:nvPr>
        </p:nvGraphicFramePr>
        <p:xfrm>
          <a:off x="167270" y="2437875"/>
          <a:ext cx="4696830" cy="1418023"/>
        </p:xfrm>
        <a:graphic>
          <a:graphicData uri="http://schemas.openxmlformats.org/drawingml/2006/table">
            <a:tbl>
              <a:tblPr firstRow="1" bandRow="1">
                <a:tableStyleId>{5C22544A-7EE6-4342-B048-85BDC9FD1C3A}</a:tableStyleId>
              </a:tblPr>
              <a:tblGrid>
                <a:gridCol w="624340">
                  <a:extLst>
                    <a:ext uri="{9D8B030D-6E8A-4147-A177-3AD203B41FA5}">
                      <a16:colId xmlns:a16="http://schemas.microsoft.com/office/drawing/2014/main" xmlns="" val="20000"/>
                    </a:ext>
                  </a:extLst>
                </a:gridCol>
                <a:gridCol w="4072490">
                  <a:extLst>
                    <a:ext uri="{9D8B030D-6E8A-4147-A177-3AD203B41FA5}">
                      <a16:colId xmlns:a16="http://schemas.microsoft.com/office/drawing/2014/main" xmlns="" val="20001"/>
                    </a:ext>
                  </a:extLst>
                </a:gridCol>
              </a:tblGrid>
              <a:tr h="646150">
                <a:tc>
                  <a:txBody>
                    <a:bodyP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E-Mail</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marL="81905" marR="81905" marT="40953" marB="4095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solidFill>
                  </a:tcPr>
                </a:tc>
                <a:tc>
                  <a:txBody>
                    <a:bodyPr/>
                    <a:lstStyle/>
                    <a:p>
                      <a:r>
                        <a:rPr kumimoji="1" lang="en-US" altLang="ja-JP" sz="2600" dirty="0" smtClean="0">
                          <a:solidFill>
                            <a:schemeClr val="tx1"/>
                          </a:solidFill>
                          <a:latin typeface="Meiryo UI" panose="020B0604030504040204" pitchFamily="50" charset="-128"/>
                          <a:ea typeface="Meiryo UI" panose="020B0604030504040204" pitchFamily="50" charset="-128"/>
                          <a:hlinkClick r:id="rId2"/>
                        </a:rPr>
                        <a:t>toukatsu@noastec.jp</a:t>
                      </a:r>
                      <a:endParaRPr kumimoji="1" lang="en-US" altLang="ja-JP" sz="2600" dirty="0">
                        <a:solidFill>
                          <a:schemeClr val="tx1"/>
                        </a:solidFill>
                        <a:latin typeface="Meiryo UI" panose="020B0604030504040204" pitchFamily="50" charset="-128"/>
                        <a:ea typeface="Meiryo UI" panose="020B0604030504040204" pitchFamily="50" charset="-128"/>
                      </a:endParaRPr>
                    </a:p>
                    <a:p>
                      <a:r>
                        <a:rPr kumimoji="1" lang="ja-JP" altLang="en-US" sz="1100" b="0" dirty="0">
                          <a:solidFill>
                            <a:schemeClr val="tx1"/>
                          </a:solidFill>
                          <a:latin typeface="Meiryo UI" panose="020B0604030504040204" pitchFamily="50" charset="-128"/>
                          <a:ea typeface="Meiryo UI" panose="020B0604030504040204" pitchFamily="50" charset="-128"/>
                        </a:rPr>
                        <a:t>下記の申込事項をメール本文にご記入の上、送信してください。</a:t>
                      </a:r>
                    </a:p>
                  </a:txBody>
                  <a:tcPr marL="81905" marR="81905" marT="40953" marB="40953"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125723">
                <a:tc>
                  <a:txBody>
                    <a:bodyPr/>
                    <a:lstStyle/>
                    <a:p>
                      <a:pPr algn="ctr"/>
                      <a:endParaRPr kumimoji="1" lang="ja-JP" altLang="en-US" sz="100" b="1" dirty="0">
                        <a:solidFill>
                          <a:schemeClr val="bg1"/>
                        </a:solidFill>
                        <a:latin typeface="Meiryo UI" panose="020B0604030504040204" pitchFamily="50" charset="-128"/>
                        <a:ea typeface="Meiryo UI" panose="020B0604030504040204" pitchFamily="50" charset="-128"/>
                      </a:endParaRPr>
                    </a:p>
                  </a:txBody>
                  <a:tcPr marL="81905" marR="81905" marT="40953" marB="40953"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kumimoji="1" lang="ja-JP" altLang="en-US" sz="100" dirty="0">
                        <a:solidFill>
                          <a:schemeClr val="bg1"/>
                        </a:solidFill>
                        <a:latin typeface="Meiryo UI" panose="020B0604030504040204" pitchFamily="50" charset="-128"/>
                        <a:ea typeface="Meiryo UI" panose="020B0604030504040204" pitchFamily="50" charset="-128"/>
                      </a:endParaRPr>
                    </a:p>
                  </a:txBody>
                  <a:tcPr marL="81905" marR="81905" marT="40953" marB="40953"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646150">
                <a:tc>
                  <a:txBody>
                    <a:bodyP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FAX</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marL="81905" marR="81905" marT="40953" marB="4095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solidFill>
                  </a:tcPr>
                </a:tc>
                <a:tc>
                  <a:txBody>
                    <a:bodyPr/>
                    <a:lstStyle/>
                    <a:p>
                      <a:r>
                        <a:rPr kumimoji="1" lang="en-US" altLang="ja-JP" sz="2600" b="1" dirty="0">
                          <a:solidFill>
                            <a:schemeClr val="tx1"/>
                          </a:solidFill>
                          <a:latin typeface="Meiryo UI" panose="020B0604030504040204" pitchFamily="50" charset="-128"/>
                          <a:ea typeface="Meiryo UI" panose="020B0604030504040204" pitchFamily="50" charset="-128"/>
                        </a:rPr>
                        <a:t>011-747-1911</a:t>
                      </a:r>
                    </a:p>
                    <a:p>
                      <a:r>
                        <a:rPr kumimoji="1" lang="ja-JP" altLang="en-US" sz="1100" b="0" dirty="0">
                          <a:solidFill>
                            <a:schemeClr val="tx1"/>
                          </a:solidFill>
                          <a:latin typeface="Meiryo UI" panose="020B0604030504040204" pitchFamily="50" charset="-128"/>
                          <a:ea typeface="Meiryo UI" panose="020B0604030504040204" pitchFamily="50" charset="-128"/>
                        </a:rPr>
                        <a:t>下記申込書に必要事項をご記入の上、送信してください。</a:t>
                      </a:r>
                      <a:endParaRPr kumimoji="1" lang="ja-JP" altLang="en-US" sz="1100" dirty="0">
                        <a:solidFill>
                          <a:schemeClr val="bg1"/>
                        </a:solidFill>
                        <a:latin typeface="Meiryo UI" panose="020B0604030504040204" pitchFamily="50" charset="-128"/>
                        <a:ea typeface="Meiryo UI" panose="020B0604030504040204" pitchFamily="50" charset="-128"/>
                      </a:endParaRPr>
                    </a:p>
                  </a:txBody>
                  <a:tcPr marL="81905" marR="81905" marT="40953" marB="40953"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bl>
          </a:graphicData>
        </a:graphic>
      </p:graphicFrame>
      <p:sp>
        <p:nvSpPr>
          <p:cNvPr id="21" name="テキスト ボックス 20">
            <a:extLst>
              <a:ext uri="{FF2B5EF4-FFF2-40B4-BE49-F238E27FC236}">
                <a16:creationId xmlns:a16="http://schemas.microsoft.com/office/drawing/2014/main" xmlns="" id="{A934E2B7-54A6-98AA-23C4-1A2062420F4D}"/>
              </a:ext>
            </a:extLst>
          </p:cNvPr>
          <p:cNvSpPr txBox="1"/>
          <p:nvPr/>
        </p:nvSpPr>
        <p:spPr>
          <a:xfrm>
            <a:off x="174689" y="1582237"/>
            <a:ext cx="6501726" cy="646770"/>
          </a:xfrm>
          <a:prstGeom prst="rect">
            <a:avLst/>
          </a:prstGeom>
          <a:noFill/>
          <a:ln>
            <a:solidFill>
              <a:schemeClr val="tx1"/>
            </a:solidFill>
          </a:ln>
        </p:spPr>
        <p:txBody>
          <a:bodyPr wrap="square" lIns="0" tIns="0" rIns="0" bIns="0" rtlCol="0" anchor="ctr" anchorCtr="0">
            <a:noAutofit/>
          </a:bodyPr>
          <a:lstStyle/>
          <a:p>
            <a:pPr algn="ctr"/>
            <a:r>
              <a:rPr lang="ja-JP" altLang="en-US" dirty="0">
                <a:latin typeface="メイリオ" panose="020B0604030504040204" pitchFamily="50" charset="-128"/>
                <a:ea typeface="メイリオ" panose="020B0604030504040204" pitchFamily="50" charset="-128"/>
              </a:rPr>
              <a:t>下記のいずれかの方法でお申込みください。</a:t>
            </a:r>
            <a:endParaRPr lang="en-US" altLang="ja-JP" dirty="0">
              <a:latin typeface="メイリオ" panose="020B0604030504040204" pitchFamily="50" charset="-128"/>
              <a:ea typeface="メイリオ" panose="020B0604030504040204" pitchFamily="50" charset="-128"/>
            </a:endParaRPr>
          </a:p>
          <a:p>
            <a:pPr algn="ctr"/>
            <a:r>
              <a:rPr lang="en-US" altLang="ja-JP" dirty="0">
                <a:latin typeface="メイリオ" panose="020B0604030504040204" pitchFamily="50" charset="-128"/>
                <a:ea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rPr>
              <a:t>締切：令和４年</a:t>
            </a:r>
            <a:r>
              <a:rPr lang="en-US" altLang="ja-JP" dirty="0">
                <a:latin typeface="メイリオ" panose="020B0604030504040204" pitchFamily="50" charset="-128"/>
                <a:ea typeface="メイリオ" panose="020B0604030504040204" pitchFamily="50" charset="-128"/>
              </a:rPr>
              <a:t>10</a:t>
            </a:r>
            <a:r>
              <a:rPr lang="ja-JP" altLang="en-US" dirty="0">
                <a:latin typeface="メイリオ" panose="020B0604030504040204" pitchFamily="50" charset="-128"/>
                <a:ea typeface="メイリオ" panose="020B0604030504040204" pitchFamily="50" charset="-128"/>
              </a:rPr>
              <a:t>月</a:t>
            </a:r>
            <a:r>
              <a:rPr lang="en-US" altLang="ja-JP" dirty="0">
                <a:latin typeface="メイリオ" panose="020B0604030504040204" pitchFamily="50" charset="-128"/>
                <a:ea typeface="メイリオ" panose="020B0604030504040204" pitchFamily="50" charset="-128"/>
              </a:rPr>
              <a:t>31</a:t>
            </a:r>
            <a:r>
              <a:rPr lang="ja-JP" altLang="en-US" dirty="0">
                <a:latin typeface="メイリオ" panose="020B0604030504040204" pitchFamily="50" charset="-128"/>
                <a:ea typeface="メイリオ" panose="020B0604030504040204" pitchFamily="50" charset="-128"/>
              </a:rPr>
              <a:t>日（</a:t>
            </a:r>
            <a:r>
              <a:rPr lang="ja-JP" altLang="en-US" dirty="0">
                <a:solidFill>
                  <a:srgbClr val="0070C0"/>
                </a:solidFill>
                <a:latin typeface="メイリオ" panose="020B0604030504040204" pitchFamily="50" charset="-128"/>
                <a:ea typeface="メイリオ" panose="020B0604030504040204" pitchFamily="50" charset="-128"/>
              </a:rPr>
              <a:t>月</a:t>
            </a:r>
            <a:r>
              <a:rPr lang="ja-JP" altLang="en-US" dirty="0">
                <a:latin typeface="メイリオ" panose="020B0604030504040204" pitchFamily="50" charset="-128"/>
                <a:ea typeface="メイリオ" panose="020B0604030504040204" pitchFamily="50" charset="-128"/>
              </a:rPr>
              <a:t>）</a:t>
            </a:r>
          </a:p>
        </p:txBody>
      </p:sp>
      <p:sp>
        <p:nvSpPr>
          <p:cNvPr id="23" name="正方形/長方形 22">
            <a:extLst>
              <a:ext uri="{FF2B5EF4-FFF2-40B4-BE49-F238E27FC236}">
                <a16:creationId xmlns:a16="http://schemas.microsoft.com/office/drawing/2014/main" xmlns="" id="{FF9C5573-A03E-3630-F4B4-DE18E9B3B54F}"/>
              </a:ext>
            </a:extLst>
          </p:cNvPr>
          <p:cNvSpPr/>
          <p:nvPr/>
        </p:nvSpPr>
        <p:spPr>
          <a:xfrm>
            <a:off x="-3449" y="8601307"/>
            <a:ext cx="6858001" cy="1304693"/>
          </a:xfrm>
          <a:prstGeom prst="rect">
            <a:avLst/>
          </a:prstGeom>
          <a:solidFill>
            <a:srgbClr val="2F5597"/>
          </a:solidFill>
          <a:ln w="12700" cap="flat" cmpd="sng" algn="ctr">
            <a:noFill/>
            <a:prstDash val="solid"/>
            <a:miter lim="800000"/>
          </a:ln>
          <a:effectLst/>
        </p:spPr>
        <p:txBody>
          <a:bodyPr lIns="216000" tIns="108000" bIns="108000" rtlCol="0" anchor="ctr"/>
          <a:lstStyle/>
          <a:p>
            <a:r>
              <a:rPr lang="ja-JP" altLang="en-US" sz="1400" dirty="0">
                <a:solidFill>
                  <a:prstClr val="white"/>
                </a:solidFill>
                <a:latin typeface="メイリオ" panose="020B0604030504040204" pitchFamily="50" charset="-128"/>
                <a:ea typeface="メイリオ" panose="020B0604030504040204" pitchFamily="50" charset="-128"/>
              </a:rPr>
              <a:t>＜問い合わせ先＞</a:t>
            </a:r>
          </a:p>
          <a:p>
            <a:r>
              <a:rPr lang="ja-JP" altLang="en-US" sz="1200" dirty="0">
                <a:solidFill>
                  <a:prstClr val="white"/>
                </a:solidFill>
                <a:latin typeface="メイリオ" panose="020B0604030504040204" pitchFamily="50" charset="-128"/>
                <a:ea typeface="メイリオ" panose="020B0604030504040204" pitchFamily="50" charset="-128"/>
              </a:rPr>
              <a:t>公益財団法人 北海道科学技術総合振興センター（略称</a:t>
            </a:r>
            <a:r>
              <a:rPr lang="en-US" altLang="ja-JP" sz="1200" dirty="0">
                <a:solidFill>
                  <a:prstClr val="white"/>
                </a:solidFill>
                <a:latin typeface="メイリオ" panose="020B0604030504040204" pitchFamily="50" charset="-128"/>
                <a:ea typeface="メイリオ" panose="020B0604030504040204" pitchFamily="50" charset="-128"/>
              </a:rPr>
              <a:t>:</a:t>
            </a:r>
            <a:r>
              <a:rPr lang="ja-JP" altLang="en-US" sz="1200" dirty="0">
                <a:solidFill>
                  <a:prstClr val="white"/>
                </a:solidFill>
                <a:latin typeface="メイリオ" panose="020B0604030504040204" pitchFamily="50" charset="-128"/>
                <a:ea typeface="メイリオ" panose="020B0604030504040204" pitchFamily="50" charset="-128"/>
              </a:rPr>
              <a:t>ノーステック財団） </a:t>
            </a:r>
            <a:endParaRPr lang="en-US" altLang="ja-JP" sz="1200" dirty="0">
              <a:solidFill>
                <a:prstClr val="white"/>
              </a:solidFill>
              <a:latin typeface="メイリオ" panose="020B0604030504040204" pitchFamily="50" charset="-128"/>
              <a:ea typeface="メイリオ" panose="020B0604030504040204" pitchFamily="50" charset="-128"/>
            </a:endParaRPr>
          </a:p>
          <a:p>
            <a:r>
              <a:rPr lang="ja-JP" altLang="en-US" sz="1200" dirty="0">
                <a:solidFill>
                  <a:prstClr val="white"/>
                </a:solidFill>
                <a:latin typeface="メイリオ" panose="020B0604030504040204" pitchFamily="50" charset="-128"/>
                <a:ea typeface="メイリオ" panose="020B0604030504040204" pitchFamily="50" charset="-128"/>
              </a:rPr>
              <a:t>事業戦略統括部　担当：相澤・吉田</a:t>
            </a:r>
            <a:endParaRPr lang="en-US" altLang="ja-JP" sz="1200" dirty="0">
              <a:solidFill>
                <a:prstClr val="white"/>
              </a:solidFill>
              <a:latin typeface="メイリオ" panose="020B0604030504040204" pitchFamily="50" charset="-128"/>
              <a:ea typeface="メイリオ" panose="020B0604030504040204" pitchFamily="50" charset="-128"/>
            </a:endParaRPr>
          </a:p>
          <a:p>
            <a:r>
              <a:rPr lang="ja-JP" altLang="en-US" sz="1200" dirty="0">
                <a:solidFill>
                  <a:prstClr val="white"/>
                </a:solidFill>
                <a:latin typeface="メイリオ" panose="020B0604030504040204" pitchFamily="50" charset="-128"/>
                <a:ea typeface="メイリオ" panose="020B0604030504040204" pitchFamily="50" charset="-128"/>
              </a:rPr>
              <a:t>〒</a:t>
            </a:r>
            <a:r>
              <a:rPr lang="en-US" altLang="ja-JP" sz="1200" dirty="0">
                <a:solidFill>
                  <a:prstClr val="white"/>
                </a:solidFill>
                <a:latin typeface="メイリオ" panose="020B0604030504040204" pitchFamily="50" charset="-128"/>
                <a:ea typeface="メイリオ" panose="020B0604030504040204" pitchFamily="50" charset="-128"/>
              </a:rPr>
              <a:t>001-0021 </a:t>
            </a:r>
            <a:r>
              <a:rPr lang="ja-JP" altLang="en-US" sz="1200" dirty="0">
                <a:solidFill>
                  <a:prstClr val="white"/>
                </a:solidFill>
                <a:latin typeface="メイリオ" panose="020B0604030504040204" pitchFamily="50" charset="-128"/>
                <a:ea typeface="メイリオ" panose="020B0604030504040204" pitchFamily="50" charset="-128"/>
              </a:rPr>
              <a:t>札幌市北区北</a:t>
            </a:r>
            <a:r>
              <a:rPr lang="en-US" altLang="ja-JP" sz="1200" dirty="0">
                <a:solidFill>
                  <a:prstClr val="white"/>
                </a:solidFill>
                <a:latin typeface="メイリオ" panose="020B0604030504040204" pitchFamily="50" charset="-128"/>
                <a:ea typeface="メイリオ" panose="020B0604030504040204" pitchFamily="50" charset="-128"/>
              </a:rPr>
              <a:t>21</a:t>
            </a:r>
            <a:r>
              <a:rPr lang="ja-JP" altLang="en-US" sz="1200" dirty="0">
                <a:solidFill>
                  <a:prstClr val="white"/>
                </a:solidFill>
                <a:latin typeface="メイリオ" panose="020B0604030504040204" pitchFamily="50" charset="-128"/>
                <a:ea typeface="メイリオ" panose="020B0604030504040204" pitchFamily="50" charset="-128"/>
              </a:rPr>
              <a:t>条西</a:t>
            </a:r>
            <a:r>
              <a:rPr lang="en-US" altLang="ja-JP" sz="1200" dirty="0">
                <a:solidFill>
                  <a:prstClr val="white"/>
                </a:solidFill>
                <a:latin typeface="メイリオ" panose="020B0604030504040204" pitchFamily="50" charset="-128"/>
                <a:ea typeface="メイリオ" panose="020B0604030504040204" pitchFamily="50" charset="-128"/>
              </a:rPr>
              <a:t>12</a:t>
            </a:r>
            <a:r>
              <a:rPr lang="ja-JP" altLang="en-US" sz="1200" dirty="0">
                <a:solidFill>
                  <a:prstClr val="white"/>
                </a:solidFill>
                <a:latin typeface="メイリオ" panose="020B0604030504040204" pitchFamily="50" charset="-128"/>
                <a:ea typeface="メイリオ" panose="020B0604030504040204" pitchFamily="50" charset="-128"/>
              </a:rPr>
              <a:t>丁目コラボほっかいどう</a:t>
            </a:r>
            <a:endParaRPr lang="en-US" altLang="ja-JP" sz="1200" dirty="0">
              <a:solidFill>
                <a:prstClr val="white"/>
              </a:solidFill>
              <a:latin typeface="メイリオ" panose="020B0604030504040204" pitchFamily="50" charset="-128"/>
              <a:ea typeface="メイリオ" panose="020B0604030504040204" pitchFamily="50" charset="-128"/>
            </a:endParaRPr>
          </a:p>
          <a:p>
            <a:r>
              <a:rPr lang="en-US" altLang="ja-JP" sz="1200" dirty="0">
                <a:solidFill>
                  <a:prstClr val="white"/>
                </a:solidFill>
                <a:latin typeface="メイリオ" panose="020B0604030504040204" pitchFamily="50" charset="-128"/>
                <a:ea typeface="メイリオ" panose="020B0604030504040204" pitchFamily="50" charset="-128"/>
              </a:rPr>
              <a:t>TEL</a:t>
            </a:r>
            <a:r>
              <a:rPr lang="ja-JP" altLang="en-US" sz="1200" dirty="0">
                <a:solidFill>
                  <a:prstClr val="white"/>
                </a:solidFill>
                <a:latin typeface="メイリオ" panose="020B0604030504040204" pitchFamily="50" charset="-128"/>
                <a:ea typeface="メイリオ" panose="020B0604030504040204" pitchFamily="50" charset="-128"/>
              </a:rPr>
              <a:t>：</a:t>
            </a:r>
            <a:r>
              <a:rPr lang="en-US" altLang="ja-JP" sz="1200" dirty="0">
                <a:solidFill>
                  <a:prstClr val="white"/>
                </a:solidFill>
                <a:latin typeface="メイリオ" panose="020B0604030504040204" pitchFamily="50" charset="-128"/>
                <a:ea typeface="メイリオ" panose="020B0604030504040204" pitchFamily="50" charset="-128"/>
              </a:rPr>
              <a:t>011-792-6150 / FAX</a:t>
            </a:r>
            <a:r>
              <a:rPr lang="ja-JP" altLang="en-US" sz="1200" dirty="0">
                <a:solidFill>
                  <a:prstClr val="white"/>
                </a:solidFill>
                <a:latin typeface="メイリオ" panose="020B0604030504040204" pitchFamily="50" charset="-128"/>
                <a:ea typeface="メイリオ" panose="020B0604030504040204" pitchFamily="50" charset="-128"/>
              </a:rPr>
              <a:t>：</a:t>
            </a:r>
            <a:r>
              <a:rPr lang="en-US" altLang="ja-JP" sz="1200" dirty="0">
                <a:solidFill>
                  <a:prstClr val="white"/>
                </a:solidFill>
                <a:latin typeface="メイリオ" panose="020B0604030504040204" pitchFamily="50" charset="-128"/>
                <a:ea typeface="メイリオ" panose="020B0604030504040204" pitchFamily="50" charset="-128"/>
              </a:rPr>
              <a:t>011-747-1911</a:t>
            </a:r>
          </a:p>
          <a:p>
            <a:r>
              <a:rPr lang="en-US" altLang="ja-JP" sz="1200" dirty="0">
                <a:solidFill>
                  <a:prstClr val="white"/>
                </a:solidFill>
                <a:latin typeface="メイリオ" panose="020B0604030504040204" pitchFamily="50" charset="-128"/>
                <a:ea typeface="メイリオ" panose="020B0604030504040204" pitchFamily="50" charset="-128"/>
              </a:rPr>
              <a:t>E-mail</a:t>
            </a:r>
            <a:r>
              <a:rPr lang="ja-JP" altLang="en-US" sz="1200" dirty="0">
                <a:solidFill>
                  <a:prstClr val="white"/>
                </a:solidFill>
                <a:latin typeface="メイリオ" panose="020B0604030504040204" pitchFamily="50" charset="-128"/>
                <a:ea typeface="メイリオ" panose="020B0604030504040204" pitchFamily="50" charset="-128"/>
              </a:rPr>
              <a:t>：</a:t>
            </a:r>
            <a:r>
              <a:rPr lang="en-US" altLang="ja-JP" sz="1200" dirty="0">
                <a:solidFill>
                  <a:prstClr val="white"/>
                </a:solidFill>
                <a:latin typeface="メイリオ" panose="020B0604030504040204" pitchFamily="50" charset="-128"/>
                <a:ea typeface="メイリオ" panose="020B0604030504040204" pitchFamily="50" charset="-128"/>
              </a:rPr>
              <a:t>toukatsu@noastec.jp / URL</a:t>
            </a:r>
            <a:r>
              <a:rPr lang="ja-JP" altLang="en-US" sz="1200" dirty="0">
                <a:solidFill>
                  <a:prstClr val="white"/>
                </a:solidFill>
                <a:latin typeface="メイリオ" panose="020B0604030504040204" pitchFamily="50" charset="-128"/>
                <a:ea typeface="メイリオ" panose="020B0604030504040204" pitchFamily="50" charset="-128"/>
              </a:rPr>
              <a:t>：</a:t>
            </a:r>
            <a:r>
              <a:rPr lang="en-US" altLang="ja-JP" sz="1200" dirty="0">
                <a:solidFill>
                  <a:prstClr val="white"/>
                </a:solidFill>
                <a:latin typeface="メイリオ" panose="020B0604030504040204" pitchFamily="50" charset="-128"/>
                <a:ea typeface="メイリオ" panose="020B0604030504040204" pitchFamily="50" charset="-128"/>
              </a:rPr>
              <a:t>https://www.noastec.jp/</a:t>
            </a:r>
          </a:p>
        </p:txBody>
      </p:sp>
      <p:graphicFrame>
        <p:nvGraphicFramePr>
          <p:cNvPr id="25" name="表 24">
            <a:extLst>
              <a:ext uri="{FF2B5EF4-FFF2-40B4-BE49-F238E27FC236}">
                <a16:creationId xmlns:a16="http://schemas.microsoft.com/office/drawing/2014/main" xmlns="" id="{83417796-B630-B624-5289-FA4F985AE616}"/>
              </a:ext>
            </a:extLst>
          </p:cNvPr>
          <p:cNvGraphicFramePr>
            <a:graphicFrameLocks noGrp="1"/>
          </p:cNvGraphicFramePr>
          <p:nvPr>
            <p:extLst>
              <p:ext uri="{D42A27DB-BD31-4B8C-83A1-F6EECF244321}">
                <p14:modId xmlns:p14="http://schemas.microsoft.com/office/powerpoint/2010/main" val="2033792456"/>
              </p:ext>
            </p:extLst>
          </p:nvPr>
        </p:nvGraphicFramePr>
        <p:xfrm>
          <a:off x="221640" y="4583473"/>
          <a:ext cx="6454775" cy="3209928"/>
        </p:xfrm>
        <a:graphic>
          <a:graphicData uri="http://schemas.openxmlformats.org/drawingml/2006/table">
            <a:tbl>
              <a:tblPr firstRow="1" bandRow="1">
                <a:tableStyleId>{5C22544A-7EE6-4342-B048-85BDC9FD1C3A}</a:tableStyleId>
              </a:tblPr>
              <a:tblGrid>
                <a:gridCol w="1636273">
                  <a:extLst>
                    <a:ext uri="{9D8B030D-6E8A-4147-A177-3AD203B41FA5}">
                      <a16:colId xmlns:a16="http://schemas.microsoft.com/office/drawing/2014/main" xmlns="" val="20001"/>
                    </a:ext>
                  </a:extLst>
                </a:gridCol>
                <a:gridCol w="4818502">
                  <a:extLst>
                    <a:ext uri="{9D8B030D-6E8A-4147-A177-3AD203B41FA5}">
                      <a16:colId xmlns:a16="http://schemas.microsoft.com/office/drawing/2014/main" xmlns="" val="3675614143"/>
                    </a:ext>
                  </a:extLst>
                </a:gridCol>
              </a:tblGrid>
              <a:tr h="534988">
                <a:tc>
                  <a:txBody>
                    <a:bodyPr/>
                    <a:lstStyle/>
                    <a:p>
                      <a:pPr algn="ctr"/>
                      <a:r>
                        <a:rPr kumimoji="1" lang="ja-JP" altLang="en-US" sz="1400" b="0" dirty="0">
                          <a:solidFill>
                            <a:schemeClr val="tx1"/>
                          </a:solidFill>
                          <a:latin typeface="メイリオ" panose="020B0604030504040204" pitchFamily="50" charset="-128"/>
                          <a:ea typeface="メイリオ" panose="020B0604030504040204" pitchFamily="50" charset="-128"/>
                        </a:rPr>
                        <a:t>参加方法</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600" b="0" dirty="0">
                          <a:solidFill>
                            <a:schemeClr val="tx1"/>
                          </a:solidFill>
                          <a:latin typeface="メイリオ" panose="020B0604030504040204" pitchFamily="50" charset="-128"/>
                          <a:ea typeface="メイリオ" panose="020B0604030504040204" pitchFamily="50" charset="-128"/>
                        </a:rPr>
                        <a:t>会場　 　　・　　オンライン</a:t>
                      </a:r>
                    </a:p>
                  </a:txBody>
                  <a:tcPr marL="0" marR="0"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534988">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メイリオ" panose="020B0604030504040204" pitchFamily="50" charset="-128"/>
                          <a:ea typeface="メイリオ" panose="020B0604030504040204" pitchFamily="50" charset="-128"/>
                        </a:rPr>
                        <a:t>所属</a:t>
                      </a:r>
                      <a:r>
                        <a:rPr kumimoji="1" lang="en-US" altLang="ja-JP" sz="1400" dirty="0" smtClean="0">
                          <a:solidFill>
                            <a:schemeClr val="tx1"/>
                          </a:solidFill>
                          <a:latin typeface="メイリオ" panose="020B0604030504040204" pitchFamily="50" charset="-128"/>
                          <a:ea typeface="メイリオ" panose="020B0604030504040204" pitchFamily="50" charset="-128"/>
                        </a:rPr>
                        <a:t>(</a:t>
                      </a:r>
                      <a:r>
                        <a:rPr kumimoji="1" lang="ja-JP" altLang="en-US" sz="1400" dirty="0" smtClean="0">
                          <a:solidFill>
                            <a:schemeClr val="tx1"/>
                          </a:solidFill>
                          <a:latin typeface="メイリオ" panose="020B0604030504040204" pitchFamily="50" charset="-128"/>
                          <a:ea typeface="メイリオ" panose="020B0604030504040204" pitchFamily="50" charset="-128"/>
                        </a:rPr>
                        <a:t>企業名</a:t>
                      </a:r>
                      <a:r>
                        <a:rPr kumimoji="1" lang="en-US" altLang="ja-JP" sz="1400" dirty="0" smtClean="0">
                          <a:solidFill>
                            <a:schemeClr val="tx1"/>
                          </a:solidFill>
                          <a:latin typeface="メイリオ" panose="020B0604030504040204" pitchFamily="50" charset="-128"/>
                          <a:ea typeface="メイリオ" panose="020B0604030504040204" pitchFamily="50" charset="-128"/>
                        </a:rPr>
                        <a:t>)</a:t>
                      </a:r>
                      <a:endParaRPr kumimoji="1" lang="ja-JP" altLang="en-US" sz="1400" dirty="0">
                        <a:solidFill>
                          <a:schemeClr val="tx1"/>
                        </a:solidFill>
                        <a:latin typeface="メイリオ" panose="020B0604030504040204" pitchFamily="50" charset="-128"/>
                        <a:ea typeface="メイリオ" panose="020B0604030504040204" pitchFamily="50" charset="-128"/>
                      </a:endParaRP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502623535"/>
                  </a:ext>
                </a:extLst>
              </a:tr>
              <a:tr h="534988">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メイリオ" panose="020B0604030504040204" pitchFamily="50" charset="-128"/>
                          <a:ea typeface="メイリオ" panose="020B0604030504040204" pitchFamily="50" charset="-128"/>
                        </a:rPr>
                        <a:t>部署・</a:t>
                      </a:r>
                      <a:r>
                        <a:rPr kumimoji="1" lang="ja-JP" altLang="en-US" sz="1400" dirty="0">
                          <a:solidFill>
                            <a:schemeClr val="tx1"/>
                          </a:solidFill>
                          <a:latin typeface="メイリオ" panose="020B0604030504040204" pitchFamily="50" charset="-128"/>
                          <a:ea typeface="メイリオ" panose="020B0604030504040204" pitchFamily="50" charset="-128"/>
                        </a:rPr>
                        <a:t>役職</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312756437"/>
                  </a:ext>
                </a:extLst>
              </a:tr>
              <a:tr h="534988">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メイリオ" panose="020B0604030504040204" pitchFamily="50" charset="-128"/>
                          <a:ea typeface="メイリオ" panose="020B0604030504040204" pitchFamily="50" charset="-128"/>
                        </a:rPr>
                        <a:t>氏名</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684208095"/>
                  </a:ext>
                </a:extLst>
              </a:tr>
              <a:tr h="534988">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メイリオ" panose="020B0604030504040204" pitchFamily="50" charset="-128"/>
                          <a:ea typeface="メイリオ" panose="020B0604030504040204" pitchFamily="50" charset="-128"/>
                        </a:rPr>
                        <a:t>E-Mail</a:t>
                      </a:r>
                      <a:endParaRPr kumimoji="1" lang="ja-JP" altLang="en-US" sz="1400" dirty="0">
                        <a:solidFill>
                          <a:schemeClr val="tx1"/>
                        </a:solidFill>
                        <a:latin typeface="メイリオ" panose="020B0604030504040204" pitchFamily="50" charset="-128"/>
                        <a:ea typeface="メイリオ" panose="020B0604030504040204" pitchFamily="50" charset="-128"/>
                      </a:endParaRP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534988">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メイリオ" panose="020B0604030504040204" pitchFamily="50" charset="-128"/>
                          <a:ea typeface="メイリオ" panose="020B0604030504040204" pitchFamily="50" charset="-128"/>
                        </a:rPr>
                        <a:t>電話番号</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bl>
          </a:graphicData>
        </a:graphic>
      </p:graphicFrame>
      <p:sp>
        <p:nvSpPr>
          <p:cNvPr id="2" name="正方形/長方形 1"/>
          <p:cNvSpPr/>
          <p:nvPr/>
        </p:nvSpPr>
        <p:spPr>
          <a:xfrm>
            <a:off x="4864100" y="2453080"/>
            <a:ext cx="1686644" cy="21868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100" dirty="0">
                <a:latin typeface="メイリオ" panose="020B0604030504040204" pitchFamily="50" charset="-128"/>
                <a:ea typeface="メイリオ" panose="020B0604030504040204" pitchFamily="50" charset="-128"/>
              </a:rPr>
              <a:t>Web</a:t>
            </a:r>
            <a:r>
              <a:rPr kumimoji="1" lang="ja-JP" altLang="en-US" sz="1100" dirty="0">
                <a:latin typeface="メイリオ" panose="020B0604030504040204" pitchFamily="50" charset="-128"/>
                <a:ea typeface="メイリオ" panose="020B0604030504040204" pitchFamily="50" charset="-128"/>
              </a:rPr>
              <a:t>回答フォーム</a:t>
            </a:r>
          </a:p>
        </p:txBody>
      </p:sp>
      <p:pic>
        <p:nvPicPr>
          <p:cNvPr id="1026" name="Picture 2" descr="https://qr.quel.jp/tmp/c8d1fe90882553f92c070f1a43d117ea667c160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9422" y="2839639"/>
            <a:ext cx="1116000" cy="111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6276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1065</TotalTime>
  <Words>403</Words>
  <Application>Microsoft Office PowerPoint</Application>
  <PresentationFormat>A4 210 x 297 mm</PresentationFormat>
  <Paragraphs>64</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Meiryo UI</vt:lpstr>
      <vt:lpstr>メイリオ</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鈴木 美弥</dc:creator>
  <cp:lastModifiedBy>相澤 美貴</cp:lastModifiedBy>
  <cp:revision>59</cp:revision>
  <cp:lastPrinted>2022-10-06T03:54:41Z</cp:lastPrinted>
  <dcterms:created xsi:type="dcterms:W3CDTF">2022-09-29T04:13:59Z</dcterms:created>
  <dcterms:modified xsi:type="dcterms:W3CDTF">2022-10-06T03:58:41Z</dcterms:modified>
</cp:coreProperties>
</file>