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9939338" cy="6807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h6azDp8IpHZdZ8+O5GSfJGFG2YR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4991A26-0FD1-4338-A0E6-B98C429F0989}">
  <a:tblStyle styleId="{04991A26-0FD1-4338-A0E6-B98C429F0989}"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93934" y="3233420"/>
            <a:ext cx="7951470" cy="3063240"/>
          </a:xfrm>
          <a:prstGeom prst="rect">
            <a:avLst/>
          </a:prstGeom>
          <a:noFill/>
          <a:ln>
            <a:noFill/>
          </a:ln>
        </p:spPr>
        <p:txBody>
          <a:bodyPr spcFirstLastPara="1" wrap="square" lIns="80363" tIns="80363" rIns="80363" bIns="80363"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87524803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5: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a:p>
        </p:txBody>
      </p:sp>
      <p:sp>
        <p:nvSpPr>
          <p:cNvPr id="43" name="Google Shape;43;p5: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1437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7: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a:p>
        </p:txBody>
      </p:sp>
      <p:sp>
        <p:nvSpPr>
          <p:cNvPr id="51" name="Google Shape;51;p7: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0093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9: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a:p>
        </p:txBody>
      </p:sp>
      <p:sp>
        <p:nvSpPr>
          <p:cNvPr id="57" name="Google Shape;57;p9: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8890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11: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a:p>
        </p:txBody>
      </p:sp>
      <p:sp>
        <p:nvSpPr>
          <p:cNvPr id="63" name="Google Shape;63;p11: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11044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11bdd522523_0_18: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a:p>
        </p:txBody>
      </p:sp>
      <p:sp>
        <p:nvSpPr>
          <p:cNvPr id="69" name="Google Shape;69;g11bdd522523_0_18: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04222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5: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a:p>
        </p:txBody>
      </p:sp>
      <p:sp>
        <p:nvSpPr>
          <p:cNvPr id="83" name="Google Shape;83;p15: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98632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1bd31eeb6a_0_0: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a:p>
        </p:txBody>
      </p:sp>
      <p:sp>
        <p:nvSpPr>
          <p:cNvPr id="90" name="Google Shape;90;g11bd31eeb6a_0_0: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63444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7: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a:p>
        </p:txBody>
      </p:sp>
      <p:sp>
        <p:nvSpPr>
          <p:cNvPr id="107" name="Google Shape;107;p17: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29502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19: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a:p>
        </p:txBody>
      </p:sp>
      <p:sp>
        <p:nvSpPr>
          <p:cNvPr id="113" name="Google Shape;113;p19: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85218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3"/>
        <p:cNvGrpSpPr/>
        <p:nvPr/>
      </p:nvGrpSpPr>
      <p:grpSpPr>
        <a:xfrm>
          <a:off x="0" y="0"/>
          <a:ext cx="0" cy="0"/>
          <a:chOff x="0" y="0"/>
          <a:chExt cx="0" cy="0"/>
        </a:xfrm>
      </p:grpSpPr>
      <p:sp>
        <p:nvSpPr>
          <p:cNvPr id="14" name="Google Shape;14;p25"/>
          <p:cNvSpPr txBox="1">
            <a:spLocks noGrp="1"/>
          </p:cNvSpPr>
          <p:nvPr>
            <p:ph type="title"/>
          </p:nvPr>
        </p:nvSpPr>
        <p:spPr>
          <a:xfrm>
            <a:off x="-12700" y="339979"/>
            <a:ext cx="12217400" cy="635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000" b="0" i="0" u="sng">
                <a:solidFill>
                  <a:srgbClr val="177DC3"/>
                </a:solidFill>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25"/>
          <p:cNvSpPr txBox="1">
            <a:spLocks noGrp="1"/>
          </p:cNvSpPr>
          <p:nvPr>
            <p:ph type="body" idx="1"/>
          </p:nvPr>
        </p:nvSpPr>
        <p:spPr>
          <a:xfrm>
            <a:off x="587451" y="1456766"/>
            <a:ext cx="11017097" cy="4719955"/>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2800" b="0" i="0">
                <a:solidFill>
                  <a:srgbClr val="737373"/>
                </a:solidFill>
                <a:latin typeface="Meiryo"/>
                <a:ea typeface="Meiryo"/>
                <a:cs typeface="Meiryo"/>
                <a:sym typeface="Meiryo"/>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6" name="Google Shape;16;p25"/>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25"/>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5"/>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lt1"/>
        </a:solidFill>
        <a:effectLst/>
      </p:bgPr>
    </p:bg>
    <p:spTree>
      <p:nvGrpSpPr>
        <p:cNvPr id="1" name="Shape 19"/>
        <p:cNvGrpSpPr/>
        <p:nvPr/>
      </p:nvGrpSpPr>
      <p:grpSpPr>
        <a:xfrm>
          <a:off x="0" y="0"/>
          <a:ext cx="0" cy="0"/>
          <a:chOff x="0" y="0"/>
          <a:chExt cx="0" cy="0"/>
        </a:xfrm>
      </p:grpSpPr>
      <p:sp>
        <p:nvSpPr>
          <p:cNvPr id="20" name="Google Shape;20;p26"/>
          <p:cNvSpPr txBox="1">
            <a:spLocks noGrp="1"/>
          </p:cNvSpPr>
          <p:nvPr>
            <p:ph type="title"/>
          </p:nvPr>
        </p:nvSpPr>
        <p:spPr>
          <a:xfrm>
            <a:off x="-12700" y="339979"/>
            <a:ext cx="12217400" cy="635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000" b="0" i="0" u="sng">
                <a:solidFill>
                  <a:srgbClr val="177DC3"/>
                </a:solidFill>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6"/>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6"/>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6"/>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24"/>
        <p:cNvGrpSpPr/>
        <p:nvPr/>
      </p:nvGrpSpPr>
      <p:grpSpPr>
        <a:xfrm>
          <a:off x="0" y="0"/>
          <a:ext cx="0" cy="0"/>
          <a:chOff x="0" y="0"/>
          <a:chExt cx="0" cy="0"/>
        </a:xfrm>
      </p:grpSpPr>
      <p:sp>
        <p:nvSpPr>
          <p:cNvPr id="25" name="Google Shape;25;p27"/>
          <p:cNvSpPr txBox="1">
            <a:spLocks noGrp="1"/>
          </p:cNvSpPr>
          <p:nvPr>
            <p:ph type="ctrTitle"/>
          </p:nvPr>
        </p:nvSpPr>
        <p:spPr>
          <a:xfrm>
            <a:off x="914400" y="2125980"/>
            <a:ext cx="10363200" cy="144018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27"/>
          <p:cNvSpPr txBox="1">
            <a:spLocks noGrp="1"/>
          </p:cNvSpPr>
          <p:nvPr>
            <p:ph type="subTitle" idx="1"/>
          </p:nvPr>
        </p:nvSpPr>
        <p:spPr>
          <a:xfrm>
            <a:off x="1828800" y="3840480"/>
            <a:ext cx="8534400" cy="17145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7"/>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7"/>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7"/>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30"/>
        <p:cNvGrpSpPr/>
        <p:nvPr/>
      </p:nvGrpSpPr>
      <p:grpSpPr>
        <a:xfrm>
          <a:off x="0" y="0"/>
          <a:ext cx="0" cy="0"/>
          <a:chOff x="0" y="0"/>
          <a:chExt cx="0" cy="0"/>
        </a:xfrm>
      </p:grpSpPr>
      <p:sp>
        <p:nvSpPr>
          <p:cNvPr id="31" name="Google Shape;31;p28"/>
          <p:cNvSpPr txBox="1">
            <a:spLocks noGrp="1"/>
          </p:cNvSpPr>
          <p:nvPr>
            <p:ph type="title"/>
          </p:nvPr>
        </p:nvSpPr>
        <p:spPr>
          <a:xfrm>
            <a:off x="-12700" y="339979"/>
            <a:ext cx="12217400" cy="635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000" b="0" i="0" u="sng">
                <a:solidFill>
                  <a:srgbClr val="177DC3"/>
                </a:solidFill>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28"/>
          <p:cNvSpPr txBox="1">
            <a:spLocks noGrp="1"/>
          </p:cNvSpPr>
          <p:nvPr>
            <p:ph type="body" idx="1"/>
          </p:nvPr>
        </p:nvSpPr>
        <p:spPr>
          <a:xfrm>
            <a:off x="609600" y="1577340"/>
            <a:ext cx="5303520" cy="452628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3" name="Google Shape;33;p28"/>
          <p:cNvSpPr txBox="1">
            <a:spLocks noGrp="1"/>
          </p:cNvSpPr>
          <p:nvPr>
            <p:ph type="body" idx="2"/>
          </p:nvPr>
        </p:nvSpPr>
        <p:spPr>
          <a:xfrm>
            <a:off x="6278880" y="1577340"/>
            <a:ext cx="5303520" cy="452628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4" name="Google Shape;34;p28"/>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8"/>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8"/>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7"/>
        <p:cNvGrpSpPr/>
        <p:nvPr/>
      </p:nvGrpSpPr>
      <p:grpSpPr>
        <a:xfrm>
          <a:off x="0" y="0"/>
          <a:ext cx="0" cy="0"/>
          <a:chOff x="0" y="0"/>
          <a:chExt cx="0" cy="0"/>
        </a:xfrm>
      </p:grpSpPr>
      <p:sp>
        <p:nvSpPr>
          <p:cNvPr id="38" name="Google Shape;38;p29"/>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9"/>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9"/>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4"/>
          <p:cNvSpPr/>
          <p:nvPr/>
        </p:nvSpPr>
        <p:spPr>
          <a:xfrm>
            <a:off x="0" y="1132332"/>
            <a:ext cx="12192000" cy="0"/>
          </a:xfrm>
          <a:custGeom>
            <a:avLst/>
            <a:gdLst/>
            <a:ahLst/>
            <a:cxnLst/>
            <a:rect l="l" t="t" r="r" b="b"/>
            <a:pathLst>
              <a:path w="12192000" h="120000" extrusionOk="0">
                <a:moveTo>
                  <a:pt x="0" y="0"/>
                </a:moveTo>
                <a:lnTo>
                  <a:pt x="12192000" y="0"/>
                </a:lnTo>
              </a:path>
            </a:pathLst>
          </a:custGeom>
          <a:noFill/>
          <a:ln w="9525" cap="flat" cmpd="sng">
            <a:solidFill>
              <a:srgbClr val="177DC3"/>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 name="Google Shape;7;p24"/>
          <p:cNvSpPr/>
          <p:nvPr/>
        </p:nvSpPr>
        <p:spPr>
          <a:xfrm>
            <a:off x="0" y="0"/>
            <a:ext cx="12192000" cy="6858000"/>
          </a:xfrm>
          <a:custGeom>
            <a:avLst/>
            <a:gdLst/>
            <a:ahLst/>
            <a:cxnLst/>
            <a:rect l="l" t="t" r="r" b="b"/>
            <a:pathLst>
              <a:path w="12192000" h="6858000" extrusionOk="0">
                <a:moveTo>
                  <a:pt x="0" y="6858000"/>
                </a:moveTo>
                <a:lnTo>
                  <a:pt x="12192000" y="6858000"/>
                </a:lnTo>
                <a:lnTo>
                  <a:pt x="12192000" y="0"/>
                </a:lnTo>
                <a:lnTo>
                  <a:pt x="0" y="0"/>
                </a:lnTo>
                <a:lnTo>
                  <a:pt x="0" y="6858000"/>
                </a:lnTo>
                <a:close/>
              </a:path>
            </a:pathLst>
          </a:custGeom>
          <a:solidFill>
            <a:srgbClr val="3D3D3D">
              <a:alpha val="9803"/>
            </a:srgbClr>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 name="Google Shape;8;p24"/>
          <p:cNvSpPr txBox="1">
            <a:spLocks noGrp="1"/>
          </p:cNvSpPr>
          <p:nvPr>
            <p:ph type="title"/>
          </p:nvPr>
        </p:nvSpPr>
        <p:spPr>
          <a:xfrm>
            <a:off x="-12700" y="339979"/>
            <a:ext cx="12217400" cy="6350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4000" b="0" i="0" u="sng" strike="noStrike" cap="none">
                <a:solidFill>
                  <a:srgbClr val="177DC3"/>
                </a:solidFill>
                <a:latin typeface="Meiryo"/>
                <a:ea typeface="Meiryo"/>
                <a:cs typeface="Meiryo"/>
                <a:sym typeface="Meiry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24"/>
          <p:cNvSpPr txBox="1">
            <a:spLocks noGrp="1"/>
          </p:cNvSpPr>
          <p:nvPr>
            <p:ph type="body" idx="1"/>
          </p:nvPr>
        </p:nvSpPr>
        <p:spPr>
          <a:xfrm>
            <a:off x="587451" y="1456766"/>
            <a:ext cx="11017097" cy="4719955"/>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2800" b="0" i="0" u="none" strike="noStrike" cap="none">
                <a:solidFill>
                  <a:srgbClr val="737373"/>
                </a:solidFill>
                <a:latin typeface="Meiryo"/>
                <a:ea typeface="Meiryo"/>
                <a:cs typeface="Meiryo"/>
                <a:sym typeface="Meiryo"/>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0" name="Google Shape;10;p24"/>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24"/>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a:solidFill>
                  <a:srgbClr val="888888"/>
                </a:solidFill>
                <a:latin typeface="Calibri"/>
                <a:ea typeface="Calibri"/>
                <a:cs typeface="Calibri"/>
                <a:sym typeface="Calibri"/>
              </a:defRPr>
            </a:lvl1pPr>
            <a:lvl2pPr marL="0" marR="0" lvl="1" indent="0" algn="r" rtl="0">
              <a:spcBef>
                <a:spcPts val="0"/>
              </a:spcBef>
              <a:buNone/>
              <a:defRPr sz="1800">
                <a:solidFill>
                  <a:srgbClr val="888888"/>
                </a:solidFill>
                <a:latin typeface="Calibri"/>
                <a:ea typeface="Calibri"/>
                <a:cs typeface="Calibri"/>
                <a:sym typeface="Calibri"/>
              </a:defRPr>
            </a:lvl2pPr>
            <a:lvl3pPr marL="0" marR="0" lvl="2" indent="0" algn="r" rtl="0">
              <a:spcBef>
                <a:spcPts val="0"/>
              </a:spcBef>
              <a:buNone/>
              <a:defRPr sz="1800">
                <a:solidFill>
                  <a:srgbClr val="888888"/>
                </a:solidFill>
                <a:latin typeface="Calibri"/>
                <a:ea typeface="Calibri"/>
                <a:cs typeface="Calibri"/>
                <a:sym typeface="Calibri"/>
              </a:defRPr>
            </a:lvl3pPr>
            <a:lvl4pPr marL="0" marR="0" lvl="3" indent="0" algn="r" rtl="0">
              <a:spcBef>
                <a:spcPts val="0"/>
              </a:spcBef>
              <a:buNone/>
              <a:defRPr sz="1800">
                <a:solidFill>
                  <a:srgbClr val="888888"/>
                </a:solidFill>
                <a:latin typeface="Calibri"/>
                <a:ea typeface="Calibri"/>
                <a:cs typeface="Calibri"/>
                <a:sym typeface="Calibri"/>
              </a:defRPr>
            </a:lvl4pPr>
            <a:lvl5pPr marL="0" marR="0" lvl="4" indent="0" algn="r" rtl="0">
              <a:spcBef>
                <a:spcPts val="0"/>
              </a:spcBef>
              <a:buNone/>
              <a:defRPr sz="1800">
                <a:solidFill>
                  <a:srgbClr val="888888"/>
                </a:solidFill>
                <a:latin typeface="Calibri"/>
                <a:ea typeface="Calibri"/>
                <a:cs typeface="Calibri"/>
                <a:sym typeface="Calibri"/>
              </a:defRPr>
            </a:lvl5pPr>
            <a:lvl6pPr marL="0" marR="0" lvl="5" indent="0" algn="r" rtl="0">
              <a:spcBef>
                <a:spcPts val="0"/>
              </a:spcBef>
              <a:buNone/>
              <a:defRPr sz="1800">
                <a:solidFill>
                  <a:srgbClr val="888888"/>
                </a:solidFill>
                <a:latin typeface="Calibri"/>
                <a:ea typeface="Calibri"/>
                <a:cs typeface="Calibri"/>
                <a:sym typeface="Calibri"/>
              </a:defRPr>
            </a:lvl6pPr>
            <a:lvl7pPr marL="0" marR="0" lvl="6" indent="0" algn="r" rtl="0">
              <a:spcBef>
                <a:spcPts val="0"/>
              </a:spcBef>
              <a:buNone/>
              <a:defRPr sz="1800">
                <a:solidFill>
                  <a:srgbClr val="888888"/>
                </a:solidFill>
                <a:latin typeface="Calibri"/>
                <a:ea typeface="Calibri"/>
                <a:cs typeface="Calibri"/>
                <a:sym typeface="Calibri"/>
              </a:defRPr>
            </a:lvl7pPr>
            <a:lvl8pPr marL="0" marR="0" lvl="7" indent="0" algn="r" rtl="0">
              <a:spcBef>
                <a:spcPts val="0"/>
              </a:spcBef>
              <a:buNone/>
              <a:defRPr sz="1800">
                <a:solidFill>
                  <a:srgbClr val="888888"/>
                </a:solidFill>
                <a:latin typeface="Calibri"/>
                <a:ea typeface="Calibri"/>
                <a:cs typeface="Calibri"/>
                <a:sym typeface="Calibri"/>
              </a:defRPr>
            </a:lvl8pPr>
            <a:lvl9pPr marL="0" marR="0" lvl="8" indent="0" algn="r" rtl="0">
              <a:spcBef>
                <a:spcPts val="0"/>
              </a:spcBef>
              <a:buNone/>
              <a:defRPr sz="18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b="0" u="non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44"/>
        <p:cNvGrpSpPr/>
        <p:nvPr/>
      </p:nvGrpSpPr>
      <p:grpSpPr>
        <a:xfrm>
          <a:off x="0" y="0"/>
          <a:ext cx="0" cy="0"/>
          <a:chOff x="0" y="0"/>
          <a:chExt cx="0" cy="0"/>
        </a:xfrm>
      </p:grpSpPr>
      <p:sp>
        <p:nvSpPr>
          <p:cNvPr id="45" name="Google Shape;45;p5"/>
          <p:cNvSpPr txBox="1">
            <a:spLocks noGrp="1"/>
          </p:cNvSpPr>
          <p:nvPr>
            <p:ph type="title"/>
          </p:nvPr>
        </p:nvSpPr>
        <p:spPr>
          <a:xfrm>
            <a:off x="916939" y="2444877"/>
            <a:ext cx="9595485" cy="93980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sz="6000" u="none"/>
              <a:t>タイトル (カバー) スライド</a:t>
            </a:r>
            <a:endParaRPr sz="6000"/>
          </a:p>
        </p:txBody>
      </p:sp>
      <p:sp>
        <p:nvSpPr>
          <p:cNvPr id="46" name="Google Shape;46;p5"/>
          <p:cNvSpPr txBox="1"/>
          <p:nvPr/>
        </p:nvSpPr>
        <p:spPr>
          <a:xfrm>
            <a:off x="916951" y="3472425"/>
            <a:ext cx="10736400" cy="1374000"/>
          </a:xfrm>
          <a:prstGeom prst="rect">
            <a:avLst/>
          </a:prstGeom>
          <a:noFill/>
          <a:ln>
            <a:noFill/>
          </a:ln>
        </p:spPr>
        <p:txBody>
          <a:bodyPr spcFirstLastPara="1" wrap="square" lIns="0" tIns="102850" rIns="0" bIns="0" anchor="t" anchorCtr="0">
            <a:spAutoFit/>
          </a:bodyPr>
          <a:lstStyle/>
          <a:p>
            <a:pPr marL="12700" marR="0" lvl="0" indent="0" algn="l" rtl="0">
              <a:lnSpc>
                <a:spcPct val="100000"/>
              </a:lnSpc>
              <a:spcBef>
                <a:spcPts val="0"/>
              </a:spcBef>
              <a:spcAft>
                <a:spcPts val="0"/>
              </a:spcAft>
              <a:buNone/>
            </a:pPr>
            <a:r>
              <a:rPr lang="en-US" sz="2400">
                <a:solidFill>
                  <a:srgbClr val="4A86E8"/>
                </a:solidFill>
                <a:latin typeface="Meiryo"/>
                <a:ea typeface="Meiryo"/>
                <a:cs typeface="Meiryo"/>
                <a:sym typeface="Meiryo"/>
              </a:rPr>
              <a:t>タイトルは事業化したいアイデア名だけで大丈夫です。</a:t>
            </a:r>
            <a:endParaRPr sz="240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None/>
            </a:pPr>
            <a:r>
              <a:rPr lang="en-US" sz="2400">
                <a:solidFill>
                  <a:srgbClr val="4A86E8"/>
                </a:solidFill>
                <a:latin typeface="Meiryo"/>
                <a:ea typeface="Meiryo"/>
                <a:cs typeface="Meiryo"/>
                <a:sym typeface="Meiryo"/>
              </a:rPr>
              <a:t>一言で自分たちの事業化アイデアの概要、「自分たちが何をやるのか」の目的を一言で記載してください。</a:t>
            </a:r>
            <a:endParaRPr sz="2400">
              <a:solidFill>
                <a:srgbClr val="4A86E8"/>
              </a:solidFill>
              <a:latin typeface="Meiryo"/>
              <a:ea typeface="Meiryo"/>
              <a:cs typeface="Meiryo"/>
              <a:sym typeface="Meiryo"/>
            </a:endParaRPr>
          </a:p>
        </p:txBody>
      </p:sp>
      <p:sp>
        <p:nvSpPr>
          <p:cNvPr id="47" name="Google Shape;47;p5"/>
          <p:cNvSpPr txBox="1"/>
          <p:nvPr/>
        </p:nvSpPr>
        <p:spPr>
          <a:xfrm>
            <a:off x="8482950" y="5755200"/>
            <a:ext cx="31704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mtClean="0">
                <a:latin typeface="Meiryo"/>
                <a:ea typeface="Meiryo"/>
                <a:cs typeface="Meiryo"/>
                <a:sym typeface="Meiryo"/>
              </a:rPr>
              <a:t>様式4</a:t>
            </a:r>
            <a:r>
              <a:rPr lang="en-US">
                <a:latin typeface="Meiryo"/>
                <a:ea typeface="Meiryo"/>
                <a:cs typeface="Meiryo"/>
                <a:sym typeface="Meiryo"/>
              </a:rPr>
              <a:t>　</a:t>
            </a:r>
            <a:r>
              <a:rPr lang="en-US" dirty="0" err="1">
                <a:latin typeface="Meiryo"/>
                <a:ea typeface="Meiryo"/>
                <a:cs typeface="Meiryo"/>
                <a:sym typeface="Meiryo"/>
              </a:rPr>
              <a:t>DeepTech、研究成果実装・地域課題解決</a:t>
            </a:r>
            <a:r>
              <a:rPr lang="en-US" dirty="0">
                <a:latin typeface="Meiryo"/>
                <a:ea typeface="Meiryo"/>
                <a:cs typeface="Meiryo"/>
                <a:sym typeface="Meiryo"/>
              </a:rPr>
              <a:t>　</a:t>
            </a:r>
            <a:r>
              <a:rPr lang="en-US" dirty="0" err="1">
                <a:latin typeface="Meiryo"/>
                <a:ea typeface="Meiryo"/>
                <a:cs typeface="Meiryo"/>
                <a:sym typeface="Meiryo"/>
              </a:rPr>
              <a:t>共通申請書</a:t>
            </a:r>
            <a:endParaRPr dirty="0">
              <a:latin typeface="Meiryo"/>
              <a:ea typeface="Meiryo"/>
              <a:cs typeface="Meiryo"/>
              <a:sym typeface="Meiryo"/>
            </a:endParaRPr>
          </a:p>
        </p:txBody>
      </p:sp>
      <p:sp>
        <p:nvSpPr>
          <p:cNvPr id="48" name="Google Shape;48;p5"/>
          <p:cNvSpPr txBox="1"/>
          <p:nvPr/>
        </p:nvSpPr>
        <p:spPr>
          <a:xfrm>
            <a:off x="931050" y="5826300"/>
            <a:ext cx="4995900" cy="473400"/>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None/>
            </a:pPr>
            <a:r>
              <a:rPr lang="en-US" sz="2400">
                <a:solidFill>
                  <a:srgbClr val="4A86E8"/>
                </a:solidFill>
                <a:latin typeface="Meiryo"/>
                <a:ea typeface="Meiryo"/>
                <a:cs typeface="Meiryo"/>
                <a:sym typeface="Meiryo"/>
              </a:rPr>
              <a:t>〇〇大学〇〇研究室　氏名</a:t>
            </a:r>
            <a:endParaRPr sz="2400">
              <a:solidFill>
                <a:srgbClr val="4A86E8"/>
              </a:solidFill>
              <a:latin typeface="Meiryo"/>
              <a:ea typeface="Meiryo"/>
              <a:cs typeface="Meiryo"/>
              <a:sym typeface="Meiry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52"/>
        <p:cNvGrpSpPr/>
        <p:nvPr/>
      </p:nvGrpSpPr>
      <p:grpSpPr>
        <a:xfrm>
          <a:off x="0" y="0"/>
          <a:ext cx="0" cy="0"/>
          <a:chOff x="0" y="0"/>
          <a:chExt cx="0" cy="0"/>
        </a:xfrm>
      </p:grpSpPr>
      <p:sp>
        <p:nvSpPr>
          <p:cNvPr id="53" name="Google Shape;53;p7"/>
          <p:cNvSpPr txBox="1">
            <a:spLocks noGrp="1"/>
          </p:cNvSpPr>
          <p:nvPr>
            <p:ph type="title"/>
          </p:nvPr>
        </p:nvSpPr>
        <p:spPr>
          <a:xfrm>
            <a:off x="-12700" y="339979"/>
            <a:ext cx="12217500" cy="6279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u="none" dirty="0"/>
              <a:t> </a:t>
            </a:r>
            <a:r>
              <a:rPr lang="ja-JP" altLang="en-US" u="none" dirty="0"/>
              <a:t>　</a:t>
            </a:r>
            <a:r>
              <a:rPr lang="en-US" dirty="0" err="1"/>
              <a:t>解決すべき課題</a:t>
            </a:r>
            <a:endParaRPr dirty="0"/>
          </a:p>
        </p:txBody>
      </p:sp>
      <p:sp>
        <p:nvSpPr>
          <p:cNvPr id="54" name="Google Shape;54;p7"/>
          <p:cNvSpPr txBox="1"/>
          <p:nvPr/>
        </p:nvSpPr>
        <p:spPr>
          <a:xfrm>
            <a:off x="810464" y="2262309"/>
            <a:ext cx="10094100" cy="2354792"/>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Clr>
                <a:schemeClr val="dk1"/>
              </a:buClr>
              <a:buSzPts val="1100"/>
              <a:buFont typeface="Arial"/>
              <a:buNone/>
            </a:pPr>
            <a:r>
              <a:rPr lang="en-US" sz="2400" dirty="0">
                <a:solidFill>
                  <a:srgbClr val="4A86E8"/>
                </a:solidFill>
                <a:latin typeface="Meiryo"/>
                <a:ea typeface="Meiryo"/>
                <a:cs typeface="Meiryo"/>
                <a:sym typeface="Meiryo"/>
              </a:rPr>
              <a:t>事業化したいと思っているアイデアで、解決しようという課題を記載ください。解決すべき課題で困っている人数や経済的損失などわかっていることを記載ください。すでにニーズがわかっていれば、その課題についての顧客の声も記載ください。</a:t>
            </a:r>
            <a:endParaRPr sz="2400" dirty="0">
              <a:solidFill>
                <a:srgbClr val="4A86E8"/>
              </a:solidFill>
              <a:latin typeface="Meiryo"/>
              <a:ea typeface="Meiryo"/>
              <a:cs typeface="Meiryo"/>
              <a:sym typeface="Meiryo"/>
            </a:endParaRPr>
          </a:p>
          <a:p>
            <a:pPr marL="0" marR="319405" lvl="0" indent="0" algn="l" rtl="0">
              <a:lnSpc>
                <a:spcPct val="107916"/>
              </a:lnSpc>
              <a:spcBef>
                <a:spcPts val="1035"/>
              </a:spcBef>
              <a:spcAft>
                <a:spcPts val="0"/>
              </a:spcAft>
              <a:buNone/>
            </a:pPr>
            <a:endParaRPr sz="2400" dirty="0">
              <a:solidFill>
                <a:srgbClr val="4A86E8"/>
              </a:solidFill>
              <a:latin typeface="Meiryo"/>
              <a:ea typeface="Meiryo"/>
              <a:cs typeface="Meiryo"/>
              <a:sym typeface="Meiry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537300" y="339975"/>
            <a:ext cx="5048700" cy="6279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a:t>課題の解決方法	</a:t>
            </a:r>
            <a:endParaRPr/>
          </a:p>
        </p:txBody>
      </p:sp>
      <p:sp>
        <p:nvSpPr>
          <p:cNvPr id="60" name="Google Shape;60;p9"/>
          <p:cNvSpPr txBox="1"/>
          <p:nvPr/>
        </p:nvSpPr>
        <p:spPr>
          <a:xfrm>
            <a:off x="810475" y="2262295"/>
            <a:ext cx="11141380" cy="2611272"/>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dirty="0" err="1">
                <a:solidFill>
                  <a:srgbClr val="4A86E8"/>
                </a:solidFill>
                <a:latin typeface="Meiryo"/>
                <a:ea typeface="Meiryo"/>
                <a:cs typeface="Meiryo"/>
                <a:sym typeface="Meiryo"/>
              </a:rPr>
              <a:t>課題に対して、独自の研究成果を活用した解決法を記載ください</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dirty="0" err="1" smtClean="0">
                <a:solidFill>
                  <a:srgbClr val="4A86E8"/>
                </a:solidFill>
                <a:latin typeface="Meiryo"/>
                <a:ea typeface="Meiryo"/>
                <a:cs typeface="Meiryo"/>
                <a:sym typeface="Meiryo"/>
              </a:rPr>
              <a:t>もしプロトタイプがあれば図を用いて作成ください</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dirty="0" err="1">
                <a:solidFill>
                  <a:srgbClr val="4A86E8"/>
                </a:solidFill>
                <a:latin typeface="Meiryo"/>
                <a:ea typeface="Meiryo"/>
                <a:cs typeface="Meiryo"/>
                <a:sym typeface="Meiryo"/>
              </a:rPr>
              <a:t>また、その課題を解決することによってどのような価値が提案できるのか記載ください</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dirty="0">
                <a:solidFill>
                  <a:srgbClr val="4A86E8"/>
                </a:solidFill>
                <a:latin typeface="Meiryo"/>
                <a:ea typeface="Meiryo"/>
                <a:cs typeface="Meiryo"/>
                <a:sym typeface="Meiryo"/>
              </a:rPr>
              <a:t>（※</a:t>
            </a:r>
            <a:r>
              <a:rPr lang="en-US" sz="2400" dirty="0" err="1">
                <a:solidFill>
                  <a:srgbClr val="4A86E8"/>
                </a:solidFill>
                <a:latin typeface="Meiryo"/>
                <a:ea typeface="Meiryo"/>
                <a:cs typeface="Meiryo"/>
                <a:sym typeface="Meiryo"/>
              </a:rPr>
              <a:t>研究内容の詳細等はシート後半にAPPENDIXとして記載ください</a:t>
            </a:r>
            <a:r>
              <a:rPr lang="ja-JP" altLang="en-US" sz="2400" dirty="0">
                <a:solidFill>
                  <a:srgbClr val="4A86E8"/>
                </a:solidFill>
                <a:latin typeface="Meiryo"/>
                <a:ea typeface="Meiryo"/>
                <a:cs typeface="Meiryo"/>
                <a:sym typeface="Meiryo"/>
              </a:rPr>
              <a:t>。</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640450" y="357150"/>
            <a:ext cx="5134800" cy="6279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a:t>市場規模</a:t>
            </a:r>
            <a:endParaRPr/>
          </a:p>
        </p:txBody>
      </p:sp>
      <p:sp>
        <p:nvSpPr>
          <p:cNvPr id="66" name="Google Shape;66;p11"/>
          <p:cNvSpPr txBox="1"/>
          <p:nvPr/>
        </p:nvSpPr>
        <p:spPr>
          <a:xfrm>
            <a:off x="810475" y="1695095"/>
            <a:ext cx="10094100" cy="4326300"/>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a:solidFill>
                  <a:srgbClr val="4A86E8"/>
                </a:solidFill>
                <a:latin typeface="Meiryo"/>
                <a:ea typeface="Meiryo"/>
                <a:cs typeface="Meiryo"/>
                <a:sym typeface="Meiryo"/>
              </a:rPr>
              <a:t>事業化を検討している提案課題についての市場の大きさを下記の3点を記載ください。もしまだ市場がない場合は、市場予測や代替品市場の規模を使って記載してください。</a:t>
            </a:r>
            <a:br>
              <a:rPr lang="en-US" sz="2400">
                <a:solidFill>
                  <a:srgbClr val="4A86E8"/>
                </a:solidFill>
                <a:latin typeface="Meiryo"/>
                <a:ea typeface="Meiryo"/>
                <a:cs typeface="Meiryo"/>
                <a:sym typeface="Meiryo"/>
              </a:rPr>
            </a:br>
            <a:r>
              <a:rPr lang="en-US" sz="2400">
                <a:solidFill>
                  <a:srgbClr val="4A86E8"/>
                </a:solidFill>
                <a:latin typeface="Meiryo"/>
                <a:ea typeface="Meiryo"/>
                <a:cs typeface="Meiryo"/>
                <a:sym typeface="Meiryo"/>
              </a:rPr>
              <a:t>・TAM (Total Available Market)</a:t>
            </a:r>
            <a:endParaRPr sz="240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a:solidFill>
                  <a:srgbClr val="4A86E8"/>
                </a:solidFill>
                <a:latin typeface="Meiryo"/>
                <a:ea typeface="Meiryo"/>
                <a:cs typeface="Meiryo"/>
                <a:sym typeface="Meiryo"/>
              </a:rPr>
              <a:t>→獲得できる可能性のある最大の市場規模</a:t>
            </a:r>
            <a:endParaRPr sz="240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a:solidFill>
                  <a:srgbClr val="4A86E8"/>
                </a:solidFill>
                <a:latin typeface="Meiryo"/>
                <a:ea typeface="Meiryo"/>
                <a:cs typeface="Meiryo"/>
                <a:sym typeface="Meiryo"/>
              </a:rPr>
              <a:t>・SAM（Serviceable Available Market）</a:t>
            </a:r>
            <a:endParaRPr sz="240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a:solidFill>
                  <a:srgbClr val="4A86E8"/>
                </a:solidFill>
                <a:latin typeface="Meiryo"/>
                <a:ea typeface="Meiryo"/>
                <a:cs typeface="Meiryo"/>
                <a:sym typeface="Meiryo"/>
              </a:rPr>
              <a:t>→TAMの中で現段階でターゲットとなる市場</a:t>
            </a:r>
            <a:endParaRPr sz="240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a:solidFill>
                  <a:srgbClr val="4A86E8"/>
                </a:solidFill>
                <a:latin typeface="Meiryo"/>
                <a:ea typeface="Meiryo"/>
                <a:cs typeface="Meiryo"/>
                <a:sym typeface="Meiryo"/>
              </a:rPr>
              <a:t>・SOM（Share of Market)</a:t>
            </a:r>
            <a:endParaRPr sz="240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a:solidFill>
                  <a:srgbClr val="4A86E8"/>
                </a:solidFill>
                <a:latin typeface="Meiryo"/>
                <a:ea typeface="Meiryo"/>
                <a:cs typeface="Meiryo"/>
                <a:sym typeface="Meiryo"/>
              </a:rPr>
              <a:t>→獲得したい市場</a:t>
            </a:r>
            <a:endParaRPr sz="2400">
              <a:solidFill>
                <a:srgbClr val="4A86E8"/>
              </a:solidFill>
              <a:latin typeface="Meiryo"/>
              <a:ea typeface="Meiryo"/>
              <a:cs typeface="Meiryo"/>
              <a:sym typeface="Meiry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70"/>
        <p:cNvGrpSpPr/>
        <p:nvPr/>
      </p:nvGrpSpPr>
      <p:grpSpPr>
        <a:xfrm>
          <a:off x="0" y="0"/>
          <a:ext cx="0" cy="0"/>
          <a:chOff x="0" y="0"/>
          <a:chExt cx="0" cy="0"/>
        </a:xfrm>
      </p:grpSpPr>
      <p:sp>
        <p:nvSpPr>
          <p:cNvPr id="71" name="Google Shape;71;g11bdd522523_0_18"/>
          <p:cNvSpPr txBox="1">
            <a:spLocks noGrp="1"/>
          </p:cNvSpPr>
          <p:nvPr>
            <p:ph type="title"/>
          </p:nvPr>
        </p:nvSpPr>
        <p:spPr>
          <a:xfrm>
            <a:off x="766775" y="291000"/>
            <a:ext cx="6165900" cy="6279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a:t>市場規模（記載例）</a:t>
            </a:r>
            <a:endParaRPr/>
          </a:p>
        </p:txBody>
      </p:sp>
      <p:sp>
        <p:nvSpPr>
          <p:cNvPr id="72" name="Google Shape;72;g11bdd522523_0_18"/>
          <p:cNvSpPr/>
          <p:nvPr/>
        </p:nvSpPr>
        <p:spPr>
          <a:xfrm>
            <a:off x="766775" y="1611125"/>
            <a:ext cx="3989100" cy="3997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g11bdd522523_0_18"/>
          <p:cNvSpPr/>
          <p:nvPr/>
        </p:nvSpPr>
        <p:spPr>
          <a:xfrm>
            <a:off x="1313275" y="2817300"/>
            <a:ext cx="2830800" cy="2791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g11bdd522523_0_18"/>
          <p:cNvSpPr/>
          <p:nvPr/>
        </p:nvSpPr>
        <p:spPr>
          <a:xfrm>
            <a:off x="1645575" y="3541000"/>
            <a:ext cx="2119500" cy="20679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g11bdd522523_0_18"/>
          <p:cNvSpPr txBox="1"/>
          <p:nvPr/>
        </p:nvSpPr>
        <p:spPr>
          <a:xfrm>
            <a:off x="2975625" y="3199725"/>
            <a:ext cx="7469700" cy="554100"/>
          </a:xfrm>
          <a:prstGeom prst="rect">
            <a:avLst/>
          </a:prstGeom>
          <a:noFill/>
          <a:ln>
            <a:noFill/>
          </a:ln>
        </p:spPr>
        <p:txBody>
          <a:bodyPr spcFirstLastPara="1" wrap="square" lIns="91425" tIns="91425" rIns="91425" bIns="91425" anchor="t" anchorCtr="0">
            <a:spAutoFit/>
          </a:bodyPr>
          <a:lstStyle/>
          <a:p>
            <a:pPr marL="0" marR="319405" lvl="0" indent="0" algn="l" rtl="0">
              <a:lnSpc>
                <a:spcPct val="107916"/>
              </a:lnSpc>
              <a:spcBef>
                <a:spcPts val="1035"/>
              </a:spcBef>
              <a:spcAft>
                <a:spcPts val="0"/>
              </a:spcAft>
              <a:buNone/>
            </a:pPr>
            <a:r>
              <a:rPr lang="en-US" sz="2400">
                <a:solidFill>
                  <a:srgbClr val="4A86E8"/>
                </a:solidFill>
                <a:latin typeface="Meiryo"/>
                <a:ea typeface="Meiryo"/>
                <a:cs typeface="Meiryo"/>
                <a:sym typeface="Meiryo"/>
              </a:rPr>
              <a:t>SAM：TAMの中で現段階でターゲットとなる市場</a:t>
            </a:r>
            <a:endParaRPr sz="2400">
              <a:solidFill>
                <a:srgbClr val="4A86E8"/>
              </a:solidFill>
              <a:latin typeface="Meiryo"/>
              <a:ea typeface="Meiryo"/>
              <a:cs typeface="Meiryo"/>
              <a:sym typeface="Meiryo"/>
            </a:endParaRPr>
          </a:p>
        </p:txBody>
      </p:sp>
      <p:sp>
        <p:nvSpPr>
          <p:cNvPr id="76" name="Google Shape;76;g11bdd522523_0_18"/>
          <p:cNvSpPr txBox="1"/>
          <p:nvPr/>
        </p:nvSpPr>
        <p:spPr>
          <a:xfrm>
            <a:off x="2975625" y="2104500"/>
            <a:ext cx="7159500" cy="554100"/>
          </a:xfrm>
          <a:prstGeom prst="rect">
            <a:avLst/>
          </a:prstGeom>
          <a:noFill/>
          <a:ln>
            <a:noFill/>
          </a:ln>
        </p:spPr>
        <p:txBody>
          <a:bodyPr spcFirstLastPara="1" wrap="square" lIns="91425" tIns="91425" rIns="91425" bIns="91425" anchor="t" anchorCtr="0">
            <a:spAutoFit/>
          </a:bodyPr>
          <a:lstStyle/>
          <a:p>
            <a:pPr marL="12700" marR="319405" lvl="0" indent="0" algn="l" rtl="0">
              <a:lnSpc>
                <a:spcPct val="107916"/>
              </a:lnSpc>
              <a:spcBef>
                <a:spcPts val="1035"/>
              </a:spcBef>
              <a:spcAft>
                <a:spcPts val="0"/>
              </a:spcAft>
              <a:buNone/>
            </a:pPr>
            <a:r>
              <a:rPr lang="en-US" sz="2400">
                <a:solidFill>
                  <a:srgbClr val="4A86E8"/>
                </a:solidFill>
                <a:latin typeface="Meiryo"/>
                <a:ea typeface="Meiryo"/>
                <a:cs typeface="Meiryo"/>
                <a:sym typeface="Meiryo"/>
              </a:rPr>
              <a:t>TAM：獲得できる可能性のある最大の市場規模</a:t>
            </a:r>
            <a:endParaRPr sz="2400">
              <a:solidFill>
                <a:srgbClr val="4A86E8"/>
              </a:solidFill>
              <a:latin typeface="Meiryo"/>
              <a:ea typeface="Meiryo"/>
              <a:cs typeface="Meiryo"/>
              <a:sym typeface="Meiryo"/>
            </a:endParaRPr>
          </a:p>
        </p:txBody>
      </p:sp>
      <p:sp>
        <p:nvSpPr>
          <p:cNvPr id="77" name="Google Shape;77;g11bdd522523_0_18"/>
          <p:cNvSpPr txBox="1"/>
          <p:nvPr/>
        </p:nvSpPr>
        <p:spPr>
          <a:xfrm>
            <a:off x="2436075" y="4905325"/>
            <a:ext cx="5238300" cy="554100"/>
          </a:xfrm>
          <a:prstGeom prst="rect">
            <a:avLst/>
          </a:prstGeom>
          <a:noFill/>
          <a:ln>
            <a:noFill/>
          </a:ln>
        </p:spPr>
        <p:txBody>
          <a:bodyPr spcFirstLastPara="1" wrap="square" lIns="91425" tIns="91425" rIns="91425" bIns="91425" anchor="t" anchorCtr="0">
            <a:spAutoFit/>
          </a:bodyPr>
          <a:lstStyle/>
          <a:p>
            <a:pPr marL="0" marR="319405" lvl="0" indent="0" algn="l" rtl="0">
              <a:lnSpc>
                <a:spcPct val="107916"/>
              </a:lnSpc>
              <a:spcBef>
                <a:spcPts val="1035"/>
              </a:spcBef>
              <a:spcAft>
                <a:spcPts val="0"/>
              </a:spcAft>
              <a:buNone/>
            </a:pPr>
            <a:r>
              <a:rPr lang="en-US" sz="2400">
                <a:solidFill>
                  <a:srgbClr val="4A86E8"/>
                </a:solidFill>
                <a:latin typeface="Meiryo"/>
                <a:ea typeface="Meiryo"/>
                <a:cs typeface="Meiryo"/>
                <a:sym typeface="Meiryo"/>
              </a:rPr>
              <a:t>SOM：獲得したい市場</a:t>
            </a:r>
            <a:endParaRPr>
              <a:solidFill>
                <a:schemeClr val="dk1"/>
              </a:solidFill>
            </a:endParaRPr>
          </a:p>
        </p:txBody>
      </p:sp>
      <p:sp>
        <p:nvSpPr>
          <p:cNvPr id="78" name="Google Shape;78;g11bdd522523_0_18"/>
          <p:cNvSpPr txBox="1"/>
          <p:nvPr/>
        </p:nvSpPr>
        <p:spPr>
          <a:xfrm>
            <a:off x="2269125" y="4371900"/>
            <a:ext cx="1214700" cy="400200"/>
          </a:xfrm>
          <a:prstGeom prst="rect">
            <a:avLst/>
          </a:prstGeom>
          <a:noFill/>
          <a:ln>
            <a:noFill/>
          </a:ln>
        </p:spPr>
        <p:txBody>
          <a:bodyPr spcFirstLastPara="1" wrap="square" lIns="91425" tIns="91425" rIns="91425" bIns="91425" anchor="t" anchorCtr="0">
            <a:spAutoFit/>
          </a:bodyPr>
          <a:lstStyle/>
          <a:p>
            <a:pPr marL="0" marR="319405" lvl="0" indent="0" algn="l" rtl="0">
              <a:lnSpc>
                <a:spcPct val="107916"/>
              </a:lnSpc>
              <a:spcBef>
                <a:spcPts val="1035"/>
              </a:spcBef>
              <a:spcAft>
                <a:spcPts val="0"/>
              </a:spcAft>
              <a:buNone/>
            </a:pPr>
            <a:r>
              <a:rPr lang="en-US">
                <a:solidFill>
                  <a:schemeClr val="dk1"/>
                </a:solidFill>
              </a:rPr>
              <a:t>84億円</a:t>
            </a:r>
            <a:endParaRPr>
              <a:solidFill>
                <a:schemeClr val="dk1"/>
              </a:solidFill>
            </a:endParaRPr>
          </a:p>
        </p:txBody>
      </p:sp>
      <p:sp>
        <p:nvSpPr>
          <p:cNvPr id="79" name="Google Shape;79;g11bdd522523_0_18"/>
          <p:cNvSpPr txBox="1"/>
          <p:nvPr/>
        </p:nvSpPr>
        <p:spPr>
          <a:xfrm>
            <a:off x="2269125" y="2181450"/>
            <a:ext cx="1064100" cy="400200"/>
          </a:xfrm>
          <a:prstGeom prst="rect">
            <a:avLst/>
          </a:prstGeom>
          <a:noFill/>
          <a:ln>
            <a:noFill/>
          </a:ln>
        </p:spPr>
        <p:txBody>
          <a:bodyPr spcFirstLastPara="1" wrap="square" lIns="91425" tIns="91425" rIns="91425" bIns="91425" anchor="t" anchorCtr="0">
            <a:spAutoFit/>
          </a:bodyPr>
          <a:lstStyle/>
          <a:p>
            <a:pPr marL="0" marR="319405" lvl="0" indent="0" algn="l" rtl="0">
              <a:lnSpc>
                <a:spcPct val="107916"/>
              </a:lnSpc>
              <a:spcBef>
                <a:spcPts val="1035"/>
              </a:spcBef>
              <a:spcAft>
                <a:spcPts val="0"/>
              </a:spcAft>
              <a:buNone/>
            </a:pPr>
            <a:r>
              <a:rPr lang="en-US">
                <a:solidFill>
                  <a:schemeClr val="dk1"/>
                </a:solidFill>
              </a:rPr>
              <a:t>2兆円</a:t>
            </a:r>
            <a:endParaRPr>
              <a:solidFill>
                <a:schemeClr val="dk1"/>
              </a:solidFill>
            </a:endParaRPr>
          </a:p>
        </p:txBody>
      </p:sp>
      <p:sp>
        <p:nvSpPr>
          <p:cNvPr id="80" name="Google Shape;80;g11bdd522523_0_18"/>
          <p:cNvSpPr txBox="1"/>
          <p:nvPr/>
        </p:nvSpPr>
        <p:spPr>
          <a:xfrm>
            <a:off x="2269125" y="3073050"/>
            <a:ext cx="1255800" cy="400200"/>
          </a:xfrm>
          <a:prstGeom prst="rect">
            <a:avLst/>
          </a:prstGeom>
          <a:noFill/>
          <a:ln>
            <a:noFill/>
          </a:ln>
        </p:spPr>
        <p:txBody>
          <a:bodyPr spcFirstLastPara="1" wrap="square" lIns="91425" tIns="91425" rIns="91425" bIns="91425" anchor="t" anchorCtr="0">
            <a:spAutoFit/>
          </a:bodyPr>
          <a:lstStyle/>
          <a:p>
            <a:pPr marL="0" marR="319405" lvl="0" indent="0" algn="l" rtl="0">
              <a:lnSpc>
                <a:spcPct val="107916"/>
              </a:lnSpc>
              <a:spcBef>
                <a:spcPts val="1035"/>
              </a:spcBef>
              <a:spcAft>
                <a:spcPts val="0"/>
              </a:spcAft>
              <a:buNone/>
            </a:pPr>
            <a:r>
              <a:rPr lang="en-US">
                <a:solidFill>
                  <a:schemeClr val="dk1"/>
                </a:solidFill>
              </a:rPr>
              <a:t>560億円</a:t>
            </a:r>
            <a:endParaRPr>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84"/>
        <p:cNvGrpSpPr/>
        <p:nvPr/>
      </p:nvGrpSpPr>
      <p:grpSpPr>
        <a:xfrm>
          <a:off x="0" y="0"/>
          <a:ext cx="0" cy="0"/>
          <a:chOff x="0" y="0"/>
          <a:chExt cx="0" cy="0"/>
        </a:xfrm>
      </p:grpSpPr>
      <p:sp>
        <p:nvSpPr>
          <p:cNvPr id="85" name="Google Shape;85;p15"/>
          <p:cNvSpPr txBox="1">
            <a:spLocks noGrp="1"/>
          </p:cNvSpPr>
          <p:nvPr>
            <p:ph type="title"/>
          </p:nvPr>
        </p:nvSpPr>
        <p:spPr>
          <a:xfrm>
            <a:off x="279500" y="339979"/>
            <a:ext cx="12217500" cy="6279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a:t>検証活動（顧客ヒアリング）と明らかにしたい仮説</a:t>
            </a:r>
            <a:endParaRPr/>
          </a:p>
        </p:txBody>
      </p:sp>
      <p:sp>
        <p:nvSpPr>
          <p:cNvPr id="86" name="Google Shape;86;p15"/>
          <p:cNvSpPr txBox="1"/>
          <p:nvPr/>
        </p:nvSpPr>
        <p:spPr>
          <a:xfrm>
            <a:off x="758800" y="3821725"/>
            <a:ext cx="10636800" cy="2212380"/>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dirty="0" err="1">
                <a:solidFill>
                  <a:srgbClr val="4A86E8"/>
                </a:solidFill>
                <a:latin typeface="Meiryo"/>
                <a:ea typeface="Meiryo"/>
                <a:cs typeface="Meiryo"/>
                <a:sym typeface="Meiryo"/>
              </a:rPr>
              <a:t>現時点での顧客候補について記載ください</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dirty="0" err="1">
                <a:solidFill>
                  <a:srgbClr val="4A86E8"/>
                </a:solidFill>
                <a:latin typeface="Meiryo"/>
                <a:ea typeface="Meiryo"/>
                <a:cs typeface="Meiryo"/>
                <a:sym typeface="Meiryo"/>
              </a:rPr>
              <a:t>既にコンタクト可能な顧客候補・ヒアリング対象があれば記載ください</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dirty="0" err="1">
                <a:solidFill>
                  <a:srgbClr val="4A86E8"/>
                </a:solidFill>
                <a:latin typeface="Meiryo"/>
                <a:ea typeface="Meiryo"/>
                <a:cs typeface="Meiryo"/>
                <a:sym typeface="Meiryo"/>
              </a:rPr>
              <a:t>顧客候補にコンタクトするためのネットワークを持っていない場合は</a:t>
            </a:r>
            <a:r>
              <a:rPr lang="ja-JP" altLang="en-US" sz="2400" dirty="0">
                <a:solidFill>
                  <a:srgbClr val="4A86E8"/>
                </a:solidFill>
                <a:latin typeface="Meiryo"/>
                <a:ea typeface="Meiryo"/>
                <a:cs typeface="Meiryo"/>
                <a:sym typeface="Meiryo"/>
              </a:rPr>
              <a:t>、</a:t>
            </a:r>
            <a:endParaRPr lang="en-US" altLang="ja-JP" sz="2400" dirty="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dirty="0" err="1">
                <a:solidFill>
                  <a:srgbClr val="4A86E8"/>
                </a:solidFill>
                <a:latin typeface="Meiryo"/>
                <a:ea typeface="Meiryo"/>
                <a:cs typeface="Meiryo"/>
                <a:sym typeface="Meiryo"/>
              </a:rPr>
              <a:t>どのような手段でコンタクトを考えているのか記載</a:t>
            </a:r>
            <a:r>
              <a:rPr lang="ja-JP" altLang="en-US" sz="2400" dirty="0">
                <a:solidFill>
                  <a:srgbClr val="4A86E8"/>
                </a:solidFill>
                <a:latin typeface="Meiryo"/>
                <a:ea typeface="Meiryo"/>
                <a:cs typeface="Meiryo"/>
                <a:sym typeface="Meiryo"/>
              </a:rPr>
              <a:t>して</a:t>
            </a:r>
            <a:r>
              <a:rPr lang="en-US" sz="2400" dirty="0" err="1">
                <a:solidFill>
                  <a:srgbClr val="4A86E8"/>
                </a:solidFill>
                <a:latin typeface="Meiryo"/>
                <a:ea typeface="Meiryo"/>
                <a:cs typeface="Meiryo"/>
                <a:sym typeface="Meiryo"/>
              </a:rPr>
              <a:t>ください</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p:txBody>
      </p:sp>
      <p:graphicFrame>
        <p:nvGraphicFramePr>
          <p:cNvPr id="87" name="Google Shape;87;p15"/>
          <p:cNvGraphicFramePr/>
          <p:nvPr/>
        </p:nvGraphicFramePr>
        <p:xfrm>
          <a:off x="610650" y="1218850"/>
          <a:ext cx="10287000" cy="2194410"/>
        </p:xfrm>
        <a:graphic>
          <a:graphicData uri="http://schemas.openxmlformats.org/drawingml/2006/table">
            <a:tbl>
              <a:tblPr>
                <a:noFill/>
                <a:tableStyleId>{04991A26-0FD1-4338-A0E6-B98C429F0989}</a:tableStyleId>
              </a:tblPr>
              <a:tblGrid>
                <a:gridCol w="2057400">
                  <a:extLst>
                    <a:ext uri="{9D8B030D-6E8A-4147-A177-3AD203B41FA5}">
                      <a16:colId xmlns="" xmlns:a16="http://schemas.microsoft.com/office/drawing/2014/main" val="20000"/>
                    </a:ext>
                  </a:extLst>
                </a:gridCol>
                <a:gridCol w="2057400">
                  <a:extLst>
                    <a:ext uri="{9D8B030D-6E8A-4147-A177-3AD203B41FA5}">
                      <a16:colId xmlns="" xmlns:a16="http://schemas.microsoft.com/office/drawing/2014/main" val="20001"/>
                    </a:ext>
                  </a:extLst>
                </a:gridCol>
                <a:gridCol w="2057400">
                  <a:extLst>
                    <a:ext uri="{9D8B030D-6E8A-4147-A177-3AD203B41FA5}">
                      <a16:colId xmlns="" xmlns:a16="http://schemas.microsoft.com/office/drawing/2014/main" val="20002"/>
                    </a:ext>
                  </a:extLst>
                </a:gridCol>
                <a:gridCol w="2057400">
                  <a:extLst>
                    <a:ext uri="{9D8B030D-6E8A-4147-A177-3AD203B41FA5}">
                      <a16:colId xmlns="" xmlns:a16="http://schemas.microsoft.com/office/drawing/2014/main" val="20003"/>
                    </a:ext>
                  </a:extLst>
                </a:gridCol>
                <a:gridCol w="2057400">
                  <a:extLst>
                    <a:ext uri="{9D8B030D-6E8A-4147-A177-3AD203B41FA5}">
                      <a16:colId xmlns="" xmlns:a16="http://schemas.microsoft.com/office/drawing/2014/main" val="20004"/>
                    </a:ext>
                  </a:extLst>
                </a:gridCol>
              </a:tblGrid>
              <a:tr h="381000">
                <a:tc>
                  <a:txBody>
                    <a:bodyPr/>
                    <a:lstStyle/>
                    <a:p>
                      <a:pPr marL="0" lvl="0" indent="0" algn="l" rtl="0">
                        <a:spcBef>
                          <a:spcPts val="0"/>
                        </a:spcBef>
                        <a:spcAft>
                          <a:spcPts val="0"/>
                        </a:spcAft>
                        <a:buClr>
                          <a:schemeClr val="dk1"/>
                        </a:buClr>
                        <a:buSzPts val="1100"/>
                        <a:buFont typeface="Arial"/>
                        <a:buNone/>
                      </a:pPr>
                      <a:r>
                        <a:rPr lang="en-US">
                          <a:solidFill>
                            <a:schemeClr val="dk1"/>
                          </a:solidFill>
                        </a:rPr>
                        <a:t>仮説の内容</a:t>
                      </a:r>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US">
                          <a:solidFill>
                            <a:schemeClr val="dk1"/>
                          </a:solidFill>
                        </a:rPr>
                        <a:t>顧客候補者</a:t>
                      </a:r>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US">
                          <a:solidFill>
                            <a:schemeClr val="dk1"/>
                          </a:solidFill>
                        </a:rPr>
                        <a:t>顧客候補者へのコンタクト方法</a:t>
                      </a:r>
                      <a:endParaRPr/>
                    </a:p>
                  </a:txBody>
                  <a:tcPr marL="91425" marR="91425" marT="91425" marB="91425"/>
                </a:tc>
                <a:tc>
                  <a:txBody>
                    <a:bodyPr/>
                    <a:lstStyle/>
                    <a:p>
                      <a:pPr marL="0" lvl="0" indent="0" algn="l" rtl="0">
                        <a:spcBef>
                          <a:spcPts val="0"/>
                        </a:spcBef>
                        <a:spcAft>
                          <a:spcPts val="0"/>
                        </a:spcAft>
                        <a:buNone/>
                      </a:pPr>
                      <a:r>
                        <a:rPr lang="en-US"/>
                        <a:t>顧客ヒアリングの時期</a:t>
                      </a:r>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US">
                          <a:solidFill>
                            <a:schemeClr val="dk1"/>
                          </a:solidFill>
                        </a:rPr>
                        <a:t>仮説検証に必要な研究開発</a:t>
                      </a:r>
                      <a:endParaRPr/>
                    </a:p>
                  </a:txBody>
                  <a:tcPr marL="91425" marR="91425" marT="91425" marB="91425"/>
                </a:tc>
                <a:extLst>
                  <a:ext uri="{0D108BD9-81ED-4DB2-BD59-A6C34878D82A}">
                    <a16:rowId xmlns="" xmlns:a16="http://schemas.microsoft.com/office/drawing/2014/main" val="10000"/>
                  </a:ext>
                </a:extLst>
              </a:tr>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 xmlns:a16="http://schemas.microsoft.com/office/drawing/2014/main" val="10001"/>
                  </a:ext>
                </a:extLst>
              </a:tr>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 xmlns:a16="http://schemas.microsoft.com/office/drawing/2014/main" val="10002"/>
                  </a:ext>
                </a:extLst>
              </a:tr>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 xmlns:a16="http://schemas.microsoft.com/office/drawing/2014/main" val="10003"/>
                  </a:ext>
                </a:extLst>
              </a:tr>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91"/>
        <p:cNvGrpSpPr/>
        <p:nvPr/>
      </p:nvGrpSpPr>
      <p:grpSpPr>
        <a:xfrm>
          <a:off x="0" y="0"/>
          <a:ext cx="0" cy="0"/>
          <a:chOff x="0" y="0"/>
          <a:chExt cx="0" cy="0"/>
        </a:xfrm>
      </p:grpSpPr>
      <p:sp>
        <p:nvSpPr>
          <p:cNvPr id="92" name="Google Shape;92;g11bd31eeb6a_0_0"/>
          <p:cNvSpPr txBox="1">
            <a:spLocks noGrp="1"/>
          </p:cNvSpPr>
          <p:nvPr>
            <p:ph type="title"/>
          </p:nvPr>
        </p:nvSpPr>
        <p:spPr>
          <a:xfrm>
            <a:off x="465175" y="380475"/>
            <a:ext cx="5669700" cy="6279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Clr>
                <a:srgbClr val="000000"/>
              </a:buClr>
              <a:buFont typeface="Arial"/>
              <a:buNone/>
            </a:pPr>
            <a:r>
              <a:rPr lang="en-US"/>
              <a:t>活動スケジュール</a:t>
            </a:r>
            <a:endParaRPr/>
          </a:p>
        </p:txBody>
      </p:sp>
      <p:sp>
        <p:nvSpPr>
          <p:cNvPr id="93" name="Google Shape;93;g11bd31eeb6a_0_0"/>
          <p:cNvSpPr txBox="1"/>
          <p:nvPr/>
        </p:nvSpPr>
        <p:spPr>
          <a:xfrm>
            <a:off x="694225" y="5240670"/>
            <a:ext cx="10094100" cy="1557009"/>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dirty="0" err="1">
                <a:solidFill>
                  <a:srgbClr val="4A86E8"/>
                </a:solidFill>
                <a:latin typeface="Meiryo"/>
                <a:ea typeface="Meiryo"/>
                <a:cs typeface="Meiryo"/>
                <a:sym typeface="Meiryo"/>
              </a:rPr>
              <a:t>仮説検証のための研究開発計画と顧客ヒアリング等のスケジュールを記載ください</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dirty="0">
                <a:solidFill>
                  <a:srgbClr val="4A86E8"/>
                </a:solidFill>
                <a:latin typeface="Meiryo"/>
                <a:ea typeface="Meiryo"/>
                <a:cs typeface="Meiryo"/>
                <a:sym typeface="Meiryo"/>
              </a:rPr>
              <a:t>※</a:t>
            </a:r>
            <a:r>
              <a:rPr lang="en-US" sz="2400" dirty="0" err="1">
                <a:solidFill>
                  <a:srgbClr val="4A86E8"/>
                </a:solidFill>
                <a:latin typeface="Meiryo"/>
                <a:ea typeface="Meiryo"/>
                <a:cs typeface="Meiryo"/>
                <a:sym typeface="Meiryo"/>
              </a:rPr>
              <a:t>適宜項目を追加・修正してください</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p:txBody>
      </p:sp>
      <p:graphicFrame>
        <p:nvGraphicFramePr>
          <p:cNvPr id="94" name="Google Shape;94;g11bd31eeb6a_0_0"/>
          <p:cNvGraphicFramePr/>
          <p:nvPr/>
        </p:nvGraphicFramePr>
        <p:xfrm>
          <a:off x="758800" y="1808088"/>
          <a:ext cx="10287000" cy="3223170"/>
        </p:xfrm>
        <a:graphic>
          <a:graphicData uri="http://schemas.openxmlformats.org/drawingml/2006/table">
            <a:tbl>
              <a:tblPr>
                <a:noFill/>
                <a:tableStyleId>{04991A26-0FD1-4338-A0E6-B98C429F0989}</a:tableStyleId>
              </a:tblPr>
              <a:tblGrid>
                <a:gridCol w="1143000">
                  <a:extLst>
                    <a:ext uri="{9D8B030D-6E8A-4147-A177-3AD203B41FA5}">
                      <a16:colId xmlns="" xmlns:a16="http://schemas.microsoft.com/office/drawing/2014/main" val="20000"/>
                    </a:ext>
                  </a:extLst>
                </a:gridCol>
                <a:gridCol w="1143000">
                  <a:extLst>
                    <a:ext uri="{9D8B030D-6E8A-4147-A177-3AD203B41FA5}">
                      <a16:colId xmlns="" xmlns:a16="http://schemas.microsoft.com/office/drawing/2014/main" val="20001"/>
                    </a:ext>
                  </a:extLst>
                </a:gridCol>
                <a:gridCol w="1143000">
                  <a:extLst>
                    <a:ext uri="{9D8B030D-6E8A-4147-A177-3AD203B41FA5}">
                      <a16:colId xmlns="" xmlns:a16="http://schemas.microsoft.com/office/drawing/2014/main" val="20002"/>
                    </a:ext>
                  </a:extLst>
                </a:gridCol>
                <a:gridCol w="1143000">
                  <a:extLst>
                    <a:ext uri="{9D8B030D-6E8A-4147-A177-3AD203B41FA5}">
                      <a16:colId xmlns="" xmlns:a16="http://schemas.microsoft.com/office/drawing/2014/main" val="20003"/>
                    </a:ext>
                  </a:extLst>
                </a:gridCol>
                <a:gridCol w="1143000">
                  <a:extLst>
                    <a:ext uri="{9D8B030D-6E8A-4147-A177-3AD203B41FA5}">
                      <a16:colId xmlns="" xmlns:a16="http://schemas.microsoft.com/office/drawing/2014/main" val="20004"/>
                    </a:ext>
                  </a:extLst>
                </a:gridCol>
                <a:gridCol w="1143000">
                  <a:extLst>
                    <a:ext uri="{9D8B030D-6E8A-4147-A177-3AD203B41FA5}">
                      <a16:colId xmlns="" xmlns:a16="http://schemas.microsoft.com/office/drawing/2014/main" val="20005"/>
                    </a:ext>
                  </a:extLst>
                </a:gridCol>
                <a:gridCol w="1143000">
                  <a:extLst>
                    <a:ext uri="{9D8B030D-6E8A-4147-A177-3AD203B41FA5}">
                      <a16:colId xmlns="" xmlns:a16="http://schemas.microsoft.com/office/drawing/2014/main" val="20006"/>
                    </a:ext>
                  </a:extLst>
                </a:gridCol>
                <a:gridCol w="1143000">
                  <a:extLst>
                    <a:ext uri="{9D8B030D-6E8A-4147-A177-3AD203B41FA5}">
                      <a16:colId xmlns="" xmlns:a16="http://schemas.microsoft.com/office/drawing/2014/main" val="20007"/>
                    </a:ext>
                  </a:extLst>
                </a:gridCol>
                <a:gridCol w="1143000">
                  <a:extLst>
                    <a:ext uri="{9D8B030D-6E8A-4147-A177-3AD203B41FA5}">
                      <a16:colId xmlns="" xmlns:a16="http://schemas.microsoft.com/office/drawing/2014/main" val="20008"/>
                    </a:ext>
                  </a:extLst>
                </a:gridCol>
              </a:tblGrid>
              <a:tr h="381000">
                <a:tc>
                  <a:txBody>
                    <a:bodyPr/>
                    <a:lstStyle/>
                    <a:p>
                      <a:pPr marL="0" lvl="0" indent="0" algn="l" rtl="0">
                        <a:spcBef>
                          <a:spcPts val="0"/>
                        </a:spcBef>
                        <a:spcAft>
                          <a:spcPts val="0"/>
                        </a:spcAft>
                        <a:buNone/>
                      </a:pPr>
                      <a:r>
                        <a:rPr lang="en-US"/>
                        <a:t>項目</a:t>
                      </a:r>
                      <a:endParaRPr/>
                    </a:p>
                  </a:txBody>
                  <a:tcPr marL="91425" marR="91425" marT="91425" marB="91425"/>
                </a:tc>
                <a:tc>
                  <a:txBody>
                    <a:bodyPr/>
                    <a:lstStyle/>
                    <a:p>
                      <a:pPr marL="0" lvl="0" indent="0" algn="l" rtl="0">
                        <a:spcBef>
                          <a:spcPts val="0"/>
                        </a:spcBef>
                        <a:spcAft>
                          <a:spcPts val="0"/>
                        </a:spcAft>
                        <a:buNone/>
                      </a:pPr>
                      <a:r>
                        <a:rPr lang="en-US"/>
                        <a:t>8月</a:t>
                      </a:r>
                      <a:endParaRPr/>
                    </a:p>
                  </a:txBody>
                  <a:tcPr marL="91425" marR="91425" marT="91425" marB="91425"/>
                </a:tc>
                <a:tc>
                  <a:txBody>
                    <a:bodyPr/>
                    <a:lstStyle/>
                    <a:p>
                      <a:pPr marL="0" lvl="0" indent="0" algn="l" rtl="0">
                        <a:spcBef>
                          <a:spcPts val="0"/>
                        </a:spcBef>
                        <a:spcAft>
                          <a:spcPts val="0"/>
                        </a:spcAft>
                        <a:buNone/>
                      </a:pPr>
                      <a:r>
                        <a:rPr lang="en-US"/>
                        <a:t>9月</a:t>
                      </a:r>
                      <a:endParaRPr/>
                    </a:p>
                  </a:txBody>
                  <a:tcPr marL="91425" marR="91425" marT="91425" marB="91425"/>
                </a:tc>
                <a:tc>
                  <a:txBody>
                    <a:bodyPr/>
                    <a:lstStyle/>
                    <a:p>
                      <a:pPr marL="0" lvl="0" indent="0" algn="l" rtl="0">
                        <a:spcBef>
                          <a:spcPts val="0"/>
                        </a:spcBef>
                        <a:spcAft>
                          <a:spcPts val="0"/>
                        </a:spcAft>
                        <a:buNone/>
                      </a:pPr>
                      <a:r>
                        <a:rPr lang="en-US"/>
                        <a:t>10月</a:t>
                      </a:r>
                      <a:endParaRPr/>
                    </a:p>
                  </a:txBody>
                  <a:tcPr marL="91425" marR="91425" marT="91425" marB="91425"/>
                </a:tc>
                <a:tc>
                  <a:txBody>
                    <a:bodyPr/>
                    <a:lstStyle/>
                    <a:p>
                      <a:pPr marL="0" lvl="0" indent="0" algn="l" rtl="0">
                        <a:spcBef>
                          <a:spcPts val="0"/>
                        </a:spcBef>
                        <a:spcAft>
                          <a:spcPts val="0"/>
                        </a:spcAft>
                        <a:buNone/>
                      </a:pPr>
                      <a:r>
                        <a:rPr lang="en-US"/>
                        <a:t>11月</a:t>
                      </a:r>
                      <a:endParaRPr/>
                    </a:p>
                  </a:txBody>
                  <a:tcPr marL="91425" marR="91425" marT="91425" marB="91425"/>
                </a:tc>
                <a:tc>
                  <a:txBody>
                    <a:bodyPr/>
                    <a:lstStyle/>
                    <a:p>
                      <a:pPr marL="0" lvl="0" indent="0" algn="l" rtl="0">
                        <a:spcBef>
                          <a:spcPts val="0"/>
                        </a:spcBef>
                        <a:spcAft>
                          <a:spcPts val="0"/>
                        </a:spcAft>
                        <a:buNone/>
                      </a:pPr>
                      <a:r>
                        <a:rPr lang="en-US"/>
                        <a:t>12月 </a:t>
                      </a:r>
                      <a:endParaRPr/>
                    </a:p>
                  </a:txBody>
                  <a:tcPr marL="91425" marR="91425" marT="91425" marB="91425"/>
                </a:tc>
                <a:tc>
                  <a:txBody>
                    <a:bodyPr/>
                    <a:lstStyle/>
                    <a:p>
                      <a:pPr marL="0" lvl="0" indent="0" algn="l" rtl="0">
                        <a:spcBef>
                          <a:spcPts val="0"/>
                        </a:spcBef>
                        <a:spcAft>
                          <a:spcPts val="0"/>
                        </a:spcAft>
                        <a:buNone/>
                      </a:pPr>
                      <a:r>
                        <a:rPr lang="en-US"/>
                        <a:t>1月</a:t>
                      </a:r>
                      <a:endParaRPr/>
                    </a:p>
                  </a:txBody>
                  <a:tcPr marL="91425" marR="91425" marT="91425" marB="91425"/>
                </a:tc>
                <a:tc>
                  <a:txBody>
                    <a:bodyPr/>
                    <a:lstStyle/>
                    <a:p>
                      <a:pPr marL="0" lvl="0" indent="0" algn="l" rtl="0">
                        <a:spcBef>
                          <a:spcPts val="0"/>
                        </a:spcBef>
                        <a:spcAft>
                          <a:spcPts val="0"/>
                        </a:spcAft>
                        <a:buNone/>
                      </a:pPr>
                      <a:r>
                        <a:rPr lang="en-US"/>
                        <a:t>2月</a:t>
                      </a:r>
                      <a:endParaRPr/>
                    </a:p>
                  </a:txBody>
                  <a:tcPr marL="91425" marR="91425" marT="91425" marB="91425"/>
                </a:tc>
                <a:tc>
                  <a:txBody>
                    <a:bodyPr/>
                    <a:lstStyle/>
                    <a:p>
                      <a:pPr marL="0" lvl="0" indent="0" algn="l" rtl="0">
                        <a:spcBef>
                          <a:spcPts val="0"/>
                        </a:spcBef>
                        <a:spcAft>
                          <a:spcPts val="0"/>
                        </a:spcAft>
                        <a:buNone/>
                      </a:pPr>
                      <a:r>
                        <a:rPr lang="en-US"/>
                        <a:t>3月</a:t>
                      </a:r>
                      <a:endParaRPr/>
                    </a:p>
                  </a:txBody>
                  <a:tcPr marL="91425" marR="91425" marT="91425" marB="91425"/>
                </a:tc>
                <a:extLst>
                  <a:ext uri="{0D108BD9-81ED-4DB2-BD59-A6C34878D82A}">
                    <a16:rowId xmlns="" xmlns:a16="http://schemas.microsoft.com/office/drawing/2014/main" val="10000"/>
                  </a:ext>
                </a:extLst>
              </a:tr>
              <a:tr h="381000">
                <a:tc>
                  <a:txBody>
                    <a:bodyPr/>
                    <a:lstStyle/>
                    <a:p>
                      <a:pPr marL="0" lvl="0" indent="0" algn="l" rtl="0">
                        <a:spcBef>
                          <a:spcPts val="0"/>
                        </a:spcBef>
                        <a:spcAft>
                          <a:spcPts val="0"/>
                        </a:spcAft>
                        <a:buNone/>
                      </a:pPr>
                      <a:r>
                        <a:rPr lang="en-US"/>
                        <a:t>研究開発</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latin typeface="Meiryo"/>
                        <a:ea typeface="Meiryo"/>
                        <a:cs typeface="Meiryo"/>
                        <a:sym typeface="Meiryo"/>
                      </a:endParaRPr>
                    </a:p>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 xmlns:a16="http://schemas.microsoft.com/office/drawing/2014/main" val="10001"/>
                  </a:ext>
                </a:extLst>
              </a:tr>
              <a:tr h="381000">
                <a:tc>
                  <a:txBody>
                    <a:bodyPr/>
                    <a:lstStyle/>
                    <a:p>
                      <a:pPr marL="0" lvl="0" indent="0" algn="l" rtl="0">
                        <a:spcBef>
                          <a:spcPts val="0"/>
                        </a:spcBef>
                        <a:spcAft>
                          <a:spcPts val="0"/>
                        </a:spcAft>
                        <a:buNone/>
                      </a:pPr>
                      <a:r>
                        <a:rPr lang="en-US">
                          <a:solidFill>
                            <a:schemeClr val="dk1"/>
                          </a:solidFill>
                        </a:rPr>
                        <a:t>ビジネス推進計画</a:t>
                      </a:r>
                      <a:endParaRPr sz="1050">
                        <a:solidFill>
                          <a:schemeClr val="dk1"/>
                        </a:solidFill>
                        <a:latin typeface="MS PMincho"/>
                        <a:ea typeface="MS PMincho"/>
                        <a:cs typeface="MS PMincho"/>
                        <a:sym typeface="MS PMincho"/>
                      </a:endParaRPr>
                    </a:p>
                    <a:p>
                      <a:pPr marL="0" lvl="0" indent="0" algn="l" rtl="0">
                        <a:spcBef>
                          <a:spcPts val="200"/>
                        </a:spcBef>
                        <a:spcAft>
                          <a:spcPts val="0"/>
                        </a:spcAft>
                        <a:buNone/>
                      </a:pPr>
                      <a:endParaRPr sz="1050">
                        <a:solidFill>
                          <a:schemeClr val="dk1"/>
                        </a:solidFill>
                        <a:latin typeface="MS PMincho"/>
                        <a:ea typeface="MS PMincho"/>
                        <a:cs typeface="MS PMincho"/>
                        <a:sym typeface="MS PMincho"/>
                      </a:endParaRPr>
                    </a:p>
                    <a:p>
                      <a:pPr marL="0" lvl="0" indent="0" algn="l" rtl="0">
                        <a:spcBef>
                          <a:spcPts val="200"/>
                        </a:spcBef>
                        <a:spcAft>
                          <a:spcPts val="0"/>
                        </a:spcAft>
                        <a:buNone/>
                      </a:pPr>
                      <a:endParaRPr sz="1050">
                        <a:solidFill>
                          <a:schemeClr val="dk1"/>
                        </a:solidFill>
                        <a:latin typeface="MS PMincho"/>
                        <a:ea typeface="MS PMincho"/>
                        <a:cs typeface="MS PMincho"/>
                        <a:sym typeface="MS PMincho"/>
                      </a:endParaRPr>
                    </a:p>
                    <a:p>
                      <a:pPr marL="0" lvl="0" indent="0" algn="l" rtl="0">
                        <a:spcBef>
                          <a:spcPts val="200"/>
                        </a:spcBef>
                        <a:spcAft>
                          <a:spcPts val="0"/>
                        </a:spcAft>
                        <a:buNone/>
                      </a:pPr>
                      <a:endParaRPr sz="1050">
                        <a:solidFill>
                          <a:schemeClr val="dk1"/>
                        </a:solidFill>
                        <a:latin typeface="MS PMincho"/>
                        <a:ea typeface="MS PMincho"/>
                        <a:cs typeface="MS PMincho"/>
                        <a:sym typeface="MS PMincho"/>
                      </a:endParaRPr>
                    </a:p>
                    <a:p>
                      <a:pPr marL="0" lvl="0" indent="0" algn="l" rtl="0">
                        <a:spcBef>
                          <a:spcPts val="200"/>
                        </a:spcBef>
                        <a:spcAft>
                          <a:spcPts val="0"/>
                        </a:spcAft>
                        <a:buClr>
                          <a:schemeClr val="dk1"/>
                        </a:buClr>
                        <a:buSzPts val="1100"/>
                        <a:buFont typeface="Arial"/>
                        <a:buNone/>
                      </a:pPr>
                      <a:endParaRPr sz="1050">
                        <a:solidFill>
                          <a:schemeClr val="dk1"/>
                        </a:solidFill>
                        <a:latin typeface="MS PMincho"/>
                        <a:ea typeface="MS PMincho"/>
                        <a:cs typeface="MS PMincho"/>
                        <a:sym typeface="MS PMincho"/>
                      </a:endParaRPr>
                    </a:p>
                    <a:p>
                      <a:pPr marL="0" lvl="0" indent="0" algn="l" rtl="0">
                        <a:spcBef>
                          <a:spcPts val="95"/>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tc>
                <a:extLst>
                  <a:ext uri="{0D108BD9-81ED-4DB2-BD59-A6C34878D82A}">
                    <a16:rowId xmlns="" xmlns:a16="http://schemas.microsoft.com/office/drawing/2014/main" val="10002"/>
                  </a:ext>
                </a:extLst>
              </a:tr>
            </a:tbl>
          </a:graphicData>
        </a:graphic>
      </p:graphicFrame>
      <p:cxnSp>
        <p:nvCxnSpPr>
          <p:cNvPr id="95" name="Google Shape;95;g11bd31eeb6a_0_0"/>
          <p:cNvCxnSpPr/>
          <p:nvPr/>
        </p:nvCxnSpPr>
        <p:spPr>
          <a:xfrm rot="10800000" flipH="1">
            <a:off x="3306300" y="4210400"/>
            <a:ext cx="1446600" cy="12900"/>
          </a:xfrm>
          <a:prstGeom prst="straightConnector1">
            <a:avLst/>
          </a:prstGeom>
          <a:noFill/>
          <a:ln w="38100" cap="flat" cmpd="sng">
            <a:solidFill>
              <a:schemeClr val="dk2"/>
            </a:solidFill>
            <a:prstDash val="solid"/>
            <a:round/>
            <a:headEnd type="none" w="med" len="med"/>
            <a:tailEnd type="triangle" w="med" len="med"/>
          </a:ln>
        </p:spPr>
      </p:cxnSp>
      <p:cxnSp>
        <p:nvCxnSpPr>
          <p:cNvPr id="96" name="Google Shape;96;g11bd31eeb6a_0_0"/>
          <p:cNvCxnSpPr/>
          <p:nvPr/>
        </p:nvCxnSpPr>
        <p:spPr>
          <a:xfrm rot="10800000" flipH="1">
            <a:off x="5848125" y="4072300"/>
            <a:ext cx="1446600" cy="12900"/>
          </a:xfrm>
          <a:prstGeom prst="straightConnector1">
            <a:avLst/>
          </a:prstGeom>
          <a:noFill/>
          <a:ln w="38100" cap="flat" cmpd="sng">
            <a:solidFill>
              <a:schemeClr val="dk2"/>
            </a:solidFill>
            <a:prstDash val="solid"/>
            <a:round/>
            <a:headEnd type="none" w="med" len="med"/>
            <a:tailEnd type="triangle" w="med" len="med"/>
          </a:ln>
        </p:spPr>
      </p:cxnSp>
      <p:cxnSp>
        <p:nvCxnSpPr>
          <p:cNvPr id="97" name="Google Shape;97;g11bd31eeb6a_0_0"/>
          <p:cNvCxnSpPr/>
          <p:nvPr/>
        </p:nvCxnSpPr>
        <p:spPr>
          <a:xfrm rot="10800000" flipH="1">
            <a:off x="4752900" y="4462225"/>
            <a:ext cx="1446600" cy="12900"/>
          </a:xfrm>
          <a:prstGeom prst="straightConnector1">
            <a:avLst/>
          </a:prstGeom>
          <a:noFill/>
          <a:ln w="38100" cap="flat" cmpd="sng">
            <a:solidFill>
              <a:schemeClr val="dk2"/>
            </a:solidFill>
            <a:prstDash val="solid"/>
            <a:round/>
            <a:headEnd type="none" w="med" len="med"/>
            <a:tailEnd type="triangle" w="med" len="med"/>
          </a:ln>
        </p:spPr>
      </p:cxnSp>
      <p:sp>
        <p:nvSpPr>
          <p:cNvPr id="98" name="Google Shape;98;g11bd31eeb6a_0_0"/>
          <p:cNvSpPr txBox="1"/>
          <p:nvPr/>
        </p:nvSpPr>
        <p:spPr>
          <a:xfrm>
            <a:off x="3306300" y="3672100"/>
            <a:ext cx="1446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latin typeface="Meiryo"/>
                <a:ea typeface="Meiryo"/>
                <a:cs typeface="Meiryo"/>
                <a:sym typeface="Meiryo"/>
              </a:rPr>
              <a:t>顧客ヒアリング</a:t>
            </a:r>
            <a:endParaRPr>
              <a:latin typeface="Meiryo"/>
              <a:ea typeface="Meiryo"/>
              <a:cs typeface="Meiryo"/>
              <a:sym typeface="Meiryo"/>
            </a:endParaRPr>
          </a:p>
        </p:txBody>
      </p:sp>
      <p:sp>
        <p:nvSpPr>
          <p:cNvPr id="99" name="Google Shape;99;g11bd31eeb6a_0_0"/>
          <p:cNvSpPr txBox="1"/>
          <p:nvPr/>
        </p:nvSpPr>
        <p:spPr>
          <a:xfrm>
            <a:off x="4901550" y="4571988"/>
            <a:ext cx="1149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latin typeface="Meiryo"/>
                <a:ea typeface="Meiryo"/>
                <a:cs typeface="Meiryo"/>
                <a:sym typeface="Meiryo"/>
              </a:rPr>
              <a:t>競合分析</a:t>
            </a:r>
            <a:endParaRPr>
              <a:latin typeface="Meiryo"/>
              <a:ea typeface="Meiryo"/>
              <a:cs typeface="Meiryo"/>
              <a:sym typeface="Meiryo"/>
            </a:endParaRPr>
          </a:p>
        </p:txBody>
      </p:sp>
      <p:sp>
        <p:nvSpPr>
          <p:cNvPr id="100" name="Google Shape;100;g11bd31eeb6a_0_0"/>
          <p:cNvSpPr txBox="1"/>
          <p:nvPr/>
        </p:nvSpPr>
        <p:spPr>
          <a:xfrm>
            <a:off x="5848125" y="3672100"/>
            <a:ext cx="1149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latin typeface="Meiryo"/>
                <a:ea typeface="Meiryo"/>
                <a:cs typeface="Meiryo"/>
                <a:sym typeface="Meiryo"/>
              </a:rPr>
              <a:t>特許調査</a:t>
            </a:r>
            <a:endParaRPr>
              <a:latin typeface="Meiryo"/>
              <a:ea typeface="Meiryo"/>
              <a:cs typeface="Meiryo"/>
              <a:sym typeface="Meiryo"/>
            </a:endParaRPr>
          </a:p>
        </p:txBody>
      </p:sp>
      <p:cxnSp>
        <p:nvCxnSpPr>
          <p:cNvPr id="101" name="Google Shape;101;g11bd31eeb6a_0_0"/>
          <p:cNvCxnSpPr/>
          <p:nvPr/>
        </p:nvCxnSpPr>
        <p:spPr>
          <a:xfrm>
            <a:off x="3523275" y="3110725"/>
            <a:ext cx="2740500" cy="27600"/>
          </a:xfrm>
          <a:prstGeom prst="straightConnector1">
            <a:avLst/>
          </a:prstGeom>
          <a:noFill/>
          <a:ln w="38100" cap="flat" cmpd="sng">
            <a:solidFill>
              <a:schemeClr val="dk2"/>
            </a:solidFill>
            <a:prstDash val="solid"/>
            <a:round/>
            <a:headEnd type="none" w="med" len="med"/>
            <a:tailEnd type="triangle" w="med" len="med"/>
          </a:ln>
        </p:spPr>
      </p:cxnSp>
      <p:sp>
        <p:nvSpPr>
          <p:cNvPr id="102" name="Google Shape;102;g11bd31eeb6a_0_0"/>
          <p:cNvSpPr txBox="1"/>
          <p:nvPr/>
        </p:nvSpPr>
        <p:spPr>
          <a:xfrm>
            <a:off x="4401525" y="2514950"/>
            <a:ext cx="1446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latin typeface="Meiryo"/>
                <a:ea typeface="Meiryo"/>
                <a:cs typeface="Meiryo"/>
                <a:sym typeface="Meiryo"/>
              </a:rPr>
              <a:t>プロダクト作成</a:t>
            </a:r>
            <a:endParaRPr>
              <a:latin typeface="Meiryo"/>
              <a:ea typeface="Meiryo"/>
              <a:cs typeface="Meiryo"/>
              <a:sym typeface="Meiryo"/>
            </a:endParaRPr>
          </a:p>
        </p:txBody>
      </p:sp>
      <p:cxnSp>
        <p:nvCxnSpPr>
          <p:cNvPr id="103" name="Google Shape;103;g11bd31eeb6a_0_0"/>
          <p:cNvCxnSpPr/>
          <p:nvPr/>
        </p:nvCxnSpPr>
        <p:spPr>
          <a:xfrm rot="10800000" flipH="1">
            <a:off x="7878300" y="4210400"/>
            <a:ext cx="1446600" cy="12900"/>
          </a:xfrm>
          <a:prstGeom prst="straightConnector1">
            <a:avLst/>
          </a:prstGeom>
          <a:noFill/>
          <a:ln w="38100" cap="flat" cmpd="sng">
            <a:solidFill>
              <a:schemeClr val="dk2"/>
            </a:solidFill>
            <a:prstDash val="solid"/>
            <a:round/>
            <a:headEnd type="none" w="med" len="med"/>
            <a:tailEnd type="triangle" w="med" len="med"/>
          </a:ln>
        </p:spPr>
      </p:cxnSp>
      <p:sp>
        <p:nvSpPr>
          <p:cNvPr id="104" name="Google Shape;104;g11bd31eeb6a_0_0"/>
          <p:cNvSpPr txBox="1"/>
          <p:nvPr/>
        </p:nvSpPr>
        <p:spPr>
          <a:xfrm>
            <a:off x="7878300" y="3672100"/>
            <a:ext cx="1446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a:latin typeface="Meiryo"/>
                <a:ea typeface="Meiryo"/>
                <a:cs typeface="Meiryo"/>
                <a:sym typeface="Meiryo"/>
              </a:rPr>
              <a:t>顧客ヒアリング</a:t>
            </a:r>
            <a:endParaRPr>
              <a:latin typeface="Meiryo"/>
              <a:ea typeface="Meiryo"/>
              <a:cs typeface="Meiryo"/>
              <a:sym typeface="Meiry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646800" y="391525"/>
            <a:ext cx="7283100" cy="6279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a:t> ビジネスモデル仮説の概要</a:t>
            </a:r>
            <a:endParaRPr/>
          </a:p>
        </p:txBody>
      </p:sp>
      <p:sp>
        <p:nvSpPr>
          <p:cNvPr id="110" name="Google Shape;110;p17"/>
          <p:cNvSpPr txBox="1"/>
          <p:nvPr/>
        </p:nvSpPr>
        <p:spPr>
          <a:xfrm>
            <a:off x="646800" y="2003820"/>
            <a:ext cx="10094100" cy="3662100"/>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a:solidFill>
                  <a:srgbClr val="4A86E8"/>
                </a:solidFill>
                <a:latin typeface="Meiryo"/>
                <a:ea typeface="Meiryo"/>
                <a:cs typeface="Meiryo"/>
                <a:sym typeface="Meiryo"/>
              </a:rPr>
              <a:t>どうやってお金を稼ぐかを説明して下さい。現時点で複雑な図などを描く必要はありません。</a:t>
            </a:r>
            <a:br>
              <a:rPr lang="en-US" sz="2400">
                <a:solidFill>
                  <a:srgbClr val="4A86E8"/>
                </a:solidFill>
                <a:latin typeface="Meiryo"/>
                <a:ea typeface="Meiryo"/>
                <a:cs typeface="Meiryo"/>
                <a:sym typeface="Meiryo"/>
              </a:rPr>
            </a:br>
            <a:r>
              <a:rPr lang="en-US" sz="2400">
                <a:solidFill>
                  <a:srgbClr val="4A86E8"/>
                </a:solidFill>
                <a:latin typeface="Meiryo"/>
                <a:ea typeface="Meiryo"/>
                <a:cs typeface="Meiryo"/>
                <a:sym typeface="Meiryo"/>
              </a:rPr>
              <a:t>・価格(Price)</a:t>
            </a:r>
            <a:br>
              <a:rPr lang="en-US" sz="2400">
                <a:solidFill>
                  <a:srgbClr val="4A86E8"/>
                </a:solidFill>
                <a:latin typeface="Meiryo"/>
                <a:ea typeface="Meiryo"/>
                <a:cs typeface="Meiryo"/>
                <a:sym typeface="Meiryo"/>
              </a:rPr>
            </a:br>
            <a:r>
              <a:rPr lang="en-US" sz="2400">
                <a:solidFill>
                  <a:srgbClr val="4A86E8"/>
                </a:solidFill>
                <a:latin typeface="Meiryo"/>
                <a:ea typeface="Meiryo"/>
                <a:cs typeface="Meiryo"/>
                <a:sym typeface="Meiryo"/>
              </a:rPr>
              <a:t>・販売のチャンネル(Place)</a:t>
            </a:r>
            <a:br>
              <a:rPr lang="en-US" sz="2400">
                <a:solidFill>
                  <a:srgbClr val="4A86E8"/>
                </a:solidFill>
                <a:latin typeface="Meiryo"/>
                <a:ea typeface="Meiryo"/>
                <a:cs typeface="Meiryo"/>
                <a:sym typeface="Meiryo"/>
              </a:rPr>
            </a:br>
            <a:r>
              <a:rPr lang="en-US" sz="2400">
                <a:solidFill>
                  <a:srgbClr val="4A86E8"/>
                </a:solidFill>
                <a:latin typeface="Meiryo"/>
                <a:ea typeface="Meiryo"/>
                <a:cs typeface="Meiryo"/>
                <a:sym typeface="Meiryo"/>
              </a:rPr>
              <a:t>・プロモーション(Promotion)</a:t>
            </a:r>
            <a:endParaRPr sz="240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r>
              <a:rPr lang="en-US" sz="2400">
                <a:solidFill>
                  <a:srgbClr val="4A86E8"/>
                </a:solidFill>
                <a:latin typeface="Meiryo"/>
                <a:ea typeface="Meiryo"/>
                <a:cs typeface="Meiryo"/>
                <a:sym typeface="Meiryo"/>
              </a:rPr>
              <a:t>・製品のメリット(Product)などの基本的な考え方を記載ください。</a:t>
            </a:r>
            <a:endParaRPr sz="240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endParaRPr sz="2400">
              <a:solidFill>
                <a:srgbClr val="4A86E8"/>
              </a:solidFill>
              <a:latin typeface="Meiryo"/>
              <a:ea typeface="Meiryo"/>
              <a:cs typeface="Meiryo"/>
              <a:sym typeface="Meiryo"/>
            </a:endParaRPr>
          </a:p>
          <a:p>
            <a:pPr marL="12700" marR="319405" lvl="0" indent="0" algn="l" rtl="0">
              <a:lnSpc>
                <a:spcPct val="107916"/>
              </a:lnSpc>
              <a:spcBef>
                <a:spcPts val="1035"/>
              </a:spcBef>
              <a:spcAft>
                <a:spcPts val="0"/>
              </a:spcAft>
              <a:buSzPts val="1100"/>
              <a:buNone/>
            </a:pPr>
            <a:endParaRPr sz="2400">
              <a:solidFill>
                <a:srgbClr val="4A86E8"/>
              </a:solidFill>
              <a:latin typeface="Meiryo"/>
              <a:ea typeface="Meiryo"/>
              <a:cs typeface="Meiryo"/>
              <a:sym typeface="Meiry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114"/>
        <p:cNvGrpSpPr/>
        <p:nvPr/>
      </p:nvGrpSpPr>
      <p:grpSpPr>
        <a:xfrm>
          <a:off x="0" y="0"/>
          <a:ext cx="0" cy="0"/>
          <a:chOff x="0" y="0"/>
          <a:chExt cx="0" cy="0"/>
        </a:xfrm>
      </p:grpSpPr>
      <p:sp>
        <p:nvSpPr>
          <p:cNvPr id="115" name="Google Shape;115;p19"/>
          <p:cNvSpPr/>
          <p:nvPr/>
        </p:nvSpPr>
        <p:spPr>
          <a:xfrm>
            <a:off x="906780" y="2374392"/>
            <a:ext cx="1475740" cy="1403985"/>
          </a:xfrm>
          <a:custGeom>
            <a:avLst/>
            <a:gdLst/>
            <a:ahLst/>
            <a:cxnLst/>
            <a:rect l="l" t="t" r="r" b="b"/>
            <a:pathLst>
              <a:path w="1475739" h="1403985" extrusionOk="0">
                <a:moveTo>
                  <a:pt x="737615" y="0"/>
                </a:moveTo>
                <a:lnTo>
                  <a:pt x="689117" y="1492"/>
                </a:lnTo>
                <a:lnTo>
                  <a:pt x="641455" y="5909"/>
                </a:lnTo>
                <a:lnTo>
                  <a:pt x="594729" y="13157"/>
                </a:lnTo>
                <a:lnTo>
                  <a:pt x="549035" y="23144"/>
                </a:lnTo>
                <a:lnTo>
                  <a:pt x="504470" y="35777"/>
                </a:lnTo>
                <a:lnTo>
                  <a:pt x="461132" y="50964"/>
                </a:lnTo>
                <a:lnTo>
                  <a:pt x="419117" y="68613"/>
                </a:lnTo>
                <a:lnTo>
                  <a:pt x="378524" y="88631"/>
                </a:lnTo>
                <a:lnTo>
                  <a:pt x="339448" y="110925"/>
                </a:lnTo>
                <a:lnTo>
                  <a:pt x="301987" y="135404"/>
                </a:lnTo>
                <a:lnTo>
                  <a:pt x="266239" y="161974"/>
                </a:lnTo>
                <a:lnTo>
                  <a:pt x="232301" y="190543"/>
                </a:lnTo>
                <a:lnTo>
                  <a:pt x="200269" y="221020"/>
                </a:lnTo>
                <a:lnTo>
                  <a:pt x="170242" y="253310"/>
                </a:lnTo>
                <a:lnTo>
                  <a:pt x="142315" y="287322"/>
                </a:lnTo>
                <a:lnTo>
                  <a:pt x="116588" y="322964"/>
                </a:lnTo>
                <a:lnTo>
                  <a:pt x="93155" y="360142"/>
                </a:lnTo>
                <a:lnTo>
                  <a:pt x="72115" y="398765"/>
                </a:lnTo>
                <a:lnTo>
                  <a:pt x="53566" y="438740"/>
                </a:lnTo>
                <a:lnTo>
                  <a:pt x="37603" y="479974"/>
                </a:lnTo>
                <a:lnTo>
                  <a:pt x="24325" y="522375"/>
                </a:lnTo>
                <a:lnTo>
                  <a:pt x="13828" y="565851"/>
                </a:lnTo>
                <a:lnTo>
                  <a:pt x="6210" y="610309"/>
                </a:lnTo>
                <a:lnTo>
                  <a:pt x="1568" y="655657"/>
                </a:lnTo>
                <a:lnTo>
                  <a:pt x="0" y="701802"/>
                </a:lnTo>
                <a:lnTo>
                  <a:pt x="1568" y="747946"/>
                </a:lnTo>
                <a:lnTo>
                  <a:pt x="6210" y="793294"/>
                </a:lnTo>
                <a:lnTo>
                  <a:pt x="13828" y="837752"/>
                </a:lnTo>
                <a:lnTo>
                  <a:pt x="24325" y="881228"/>
                </a:lnTo>
                <a:lnTo>
                  <a:pt x="37603" y="923629"/>
                </a:lnTo>
                <a:lnTo>
                  <a:pt x="53566" y="964863"/>
                </a:lnTo>
                <a:lnTo>
                  <a:pt x="72115" y="1004838"/>
                </a:lnTo>
                <a:lnTo>
                  <a:pt x="93155" y="1043461"/>
                </a:lnTo>
                <a:lnTo>
                  <a:pt x="116588" y="1080639"/>
                </a:lnTo>
                <a:lnTo>
                  <a:pt x="142315" y="1116281"/>
                </a:lnTo>
                <a:lnTo>
                  <a:pt x="170242" y="1150293"/>
                </a:lnTo>
                <a:lnTo>
                  <a:pt x="200269" y="1182583"/>
                </a:lnTo>
                <a:lnTo>
                  <a:pt x="232301" y="1213060"/>
                </a:lnTo>
                <a:lnTo>
                  <a:pt x="266239" y="1241629"/>
                </a:lnTo>
                <a:lnTo>
                  <a:pt x="301987" y="1268199"/>
                </a:lnTo>
                <a:lnTo>
                  <a:pt x="339448" y="1292678"/>
                </a:lnTo>
                <a:lnTo>
                  <a:pt x="378524" y="1314972"/>
                </a:lnTo>
                <a:lnTo>
                  <a:pt x="419117" y="1334990"/>
                </a:lnTo>
                <a:lnTo>
                  <a:pt x="461132" y="1352639"/>
                </a:lnTo>
                <a:lnTo>
                  <a:pt x="504470" y="1367826"/>
                </a:lnTo>
                <a:lnTo>
                  <a:pt x="549035" y="1380459"/>
                </a:lnTo>
                <a:lnTo>
                  <a:pt x="594729" y="1390446"/>
                </a:lnTo>
                <a:lnTo>
                  <a:pt x="641455" y="1397694"/>
                </a:lnTo>
                <a:lnTo>
                  <a:pt x="689117" y="1402111"/>
                </a:lnTo>
                <a:lnTo>
                  <a:pt x="737615" y="1403604"/>
                </a:lnTo>
                <a:lnTo>
                  <a:pt x="786119" y="1402111"/>
                </a:lnTo>
                <a:lnTo>
                  <a:pt x="833783" y="1397694"/>
                </a:lnTo>
                <a:lnTo>
                  <a:pt x="880512" y="1390446"/>
                </a:lnTo>
                <a:lnTo>
                  <a:pt x="926209" y="1380459"/>
                </a:lnTo>
                <a:lnTo>
                  <a:pt x="970775" y="1367826"/>
                </a:lnTo>
                <a:lnTo>
                  <a:pt x="1014115" y="1352639"/>
                </a:lnTo>
                <a:lnTo>
                  <a:pt x="1056130" y="1334990"/>
                </a:lnTo>
                <a:lnTo>
                  <a:pt x="1096724" y="1314972"/>
                </a:lnTo>
                <a:lnTo>
                  <a:pt x="1135800" y="1292678"/>
                </a:lnTo>
                <a:lnTo>
                  <a:pt x="1173260" y="1268199"/>
                </a:lnTo>
                <a:lnTo>
                  <a:pt x="1209007" y="1241629"/>
                </a:lnTo>
                <a:lnTo>
                  <a:pt x="1242945" y="1213060"/>
                </a:lnTo>
                <a:lnTo>
                  <a:pt x="1274975" y="1182583"/>
                </a:lnTo>
                <a:lnTo>
                  <a:pt x="1305002" y="1150293"/>
                </a:lnTo>
                <a:lnTo>
                  <a:pt x="1332926" y="1116281"/>
                </a:lnTo>
                <a:lnTo>
                  <a:pt x="1358653" y="1080639"/>
                </a:lnTo>
                <a:lnTo>
                  <a:pt x="1382084" y="1043461"/>
                </a:lnTo>
                <a:lnTo>
                  <a:pt x="1403122" y="1004838"/>
                </a:lnTo>
                <a:lnTo>
                  <a:pt x="1421670" y="964863"/>
                </a:lnTo>
                <a:lnTo>
                  <a:pt x="1437631" y="923629"/>
                </a:lnTo>
                <a:lnTo>
                  <a:pt x="1450908" y="881228"/>
                </a:lnTo>
                <a:lnTo>
                  <a:pt x="1461404" y="837752"/>
                </a:lnTo>
                <a:lnTo>
                  <a:pt x="1469021" y="793294"/>
                </a:lnTo>
                <a:lnTo>
                  <a:pt x="1473663" y="747946"/>
                </a:lnTo>
                <a:lnTo>
                  <a:pt x="1475232" y="701802"/>
                </a:lnTo>
                <a:lnTo>
                  <a:pt x="1473663" y="655657"/>
                </a:lnTo>
                <a:lnTo>
                  <a:pt x="1469021" y="610309"/>
                </a:lnTo>
                <a:lnTo>
                  <a:pt x="1461404" y="565851"/>
                </a:lnTo>
                <a:lnTo>
                  <a:pt x="1450908" y="522375"/>
                </a:lnTo>
                <a:lnTo>
                  <a:pt x="1437631" y="479974"/>
                </a:lnTo>
                <a:lnTo>
                  <a:pt x="1421670" y="438740"/>
                </a:lnTo>
                <a:lnTo>
                  <a:pt x="1403122" y="398765"/>
                </a:lnTo>
                <a:lnTo>
                  <a:pt x="1382084" y="360142"/>
                </a:lnTo>
                <a:lnTo>
                  <a:pt x="1358653" y="322964"/>
                </a:lnTo>
                <a:lnTo>
                  <a:pt x="1332926" y="287322"/>
                </a:lnTo>
                <a:lnTo>
                  <a:pt x="1305002" y="253310"/>
                </a:lnTo>
                <a:lnTo>
                  <a:pt x="1274975" y="221020"/>
                </a:lnTo>
                <a:lnTo>
                  <a:pt x="1242945" y="190543"/>
                </a:lnTo>
                <a:lnTo>
                  <a:pt x="1209007" y="161974"/>
                </a:lnTo>
                <a:lnTo>
                  <a:pt x="1173260" y="135404"/>
                </a:lnTo>
                <a:lnTo>
                  <a:pt x="1135800" y="110925"/>
                </a:lnTo>
                <a:lnTo>
                  <a:pt x="1096724" y="88631"/>
                </a:lnTo>
                <a:lnTo>
                  <a:pt x="1056130" y="68613"/>
                </a:lnTo>
                <a:lnTo>
                  <a:pt x="1014115" y="50964"/>
                </a:lnTo>
                <a:lnTo>
                  <a:pt x="970775" y="35777"/>
                </a:lnTo>
                <a:lnTo>
                  <a:pt x="926209" y="23144"/>
                </a:lnTo>
                <a:lnTo>
                  <a:pt x="880512" y="13157"/>
                </a:lnTo>
                <a:lnTo>
                  <a:pt x="833783" y="5909"/>
                </a:lnTo>
                <a:lnTo>
                  <a:pt x="786119" y="1492"/>
                </a:lnTo>
                <a:lnTo>
                  <a:pt x="737615" y="0"/>
                </a:lnTo>
                <a:close/>
              </a:path>
            </a:pathLst>
          </a:custGeom>
          <a:solidFill>
            <a:srgbClr val="7E7E7E"/>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 name="Google Shape;116;p19"/>
          <p:cNvSpPr txBox="1">
            <a:spLocks noGrp="1"/>
          </p:cNvSpPr>
          <p:nvPr>
            <p:ph type="title"/>
          </p:nvPr>
        </p:nvSpPr>
        <p:spPr>
          <a:xfrm>
            <a:off x="-12700" y="339979"/>
            <a:ext cx="12217400" cy="6350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u="none" dirty="0"/>
              <a:t> 	</a:t>
            </a:r>
            <a:r>
              <a:rPr lang="en-US" dirty="0"/>
              <a:t>Team</a:t>
            </a:r>
            <a:endParaRPr dirty="0"/>
          </a:p>
        </p:txBody>
      </p:sp>
      <p:sp>
        <p:nvSpPr>
          <p:cNvPr id="117" name="Google Shape;117;p19"/>
          <p:cNvSpPr txBox="1"/>
          <p:nvPr/>
        </p:nvSpPr>
        <p:spPr>
          <a:xfrm>
            <a:off x="1240027" y="2789681"/>
            <a:ext cx="811500" cy="258300"/>
          </a:xfrm>
          <a:prstGeom prst="rect">
            <a:avLst/>
          </a:prstGeom>
          <a:noFill/>
          <a:ln>
            <a:noFill/>
          </a:ln>
        </p:spPr>
        <p:txBody>
          <a:bodyPr spcFirstLastPara="1" wrap="square" lIns="0" tIns="12050" rIns="0" bIns="0" anchor="t" anchorCtr="0">
            <a:spAutoFit/>
          </a:bodyPr>
          <a:lstStyle/>
          <a:p>
            <a:pPr marL="0" marR="0" lvl="0" indent="0" algn="ctr" rtl="0">
              <a:lnSpc>
                <a:spcPct val="100000"/>
              </a:lnSpc>
              <a:spcBef>
                <a:spcPts val="0"/>
              </a:spcBef>
              <a:spcAft>
                <a:spcPts val="0"/>
              </a:spcAft>
              <a:buNone/>
            </a:pPr>
            <a:r>
              <a:rPr lang="en-US" sz="1600">
                <a:solidFill>
                  <a:srgbClr val="FFFFFF"/>
                </a:solidFill>
                <a:latin typeface="Meiryo"/>
                <a:ea typeface="Meiryo"/>
                <a:cs typeface="Meiryo"/>
                <a:sym typeface="Meiryo"/>
              </a:rPr>
              <a:t>写真</a:t>
            </a:r>
            <a:endParaRPr sz="1600">
              <a:solidFill>
                <a:schemeClr val="dk1"/>
              </a:solidFill>
              <a:latin typeface="Meiryo"/>
              <a:ea typeface="Meiryo"/>
              <a:cs typeface="Meiryo"/>
              <a:sym typeface="Meiryo"/>
            </a:endParaRPr>
          </a:p>
        </p:txBody>
      </p:sp>
      <p:sp>
        <p:nvSpPr>
          <p:cNvPr id="118" name="Google Shape;118;p19"/>
          <p:cNvSpPr txBox="1"/>
          <p:nvPr/>
        </p:nvSpPr>
        <p:spPr>
          <a:xfrm>
            <a:off x="2756407" y="2321534"/>
            <a:ext cx="1552500" cy="820800"/>
          </a:xfrm>
          <a:prstGeom prst="rect">
            <a:avLst/>
          </a:prstGeom>
          <a:noFill/>
          <a:ln>
            <a:noFill/>
          </a:ln>
        </p:spPr>
        <p:txBody>
          <a:bodyPr spcFirstLastPara="1" wrap="square" lIns="0" tIns="107950" rIns="0" bIns="0" anchor="t" anchorCtr="0">
            <a:spAutoFit/>
          </a:bodyPr>
          <a:lstStyle/>
          <a:p>
            <a:pPr marL="12700" marR="0" lvl="0" indent="0" algn="l" rtl="0">
              <a:lnSpc>
                <a:spcPct val="100000"/>
              </a:lnSpc>
              <a:spcBef>
                <a:spcPts val="0"/>
              </a:spcBef>
              <a:spcAft>
                <a:spcPts val="0"/>
              </a:spcAft>
              <a:buNone/>
            </a:pPr>
            <a:r>
              <a:rPr lang="en-US" sz="2000">
                <a:solidFill>
                  <a:srgbClr val="177DC3"/>
                </a:solidFill>
                <a:latin typeface="Meiryo"/>
                <a:ea typeface="Meiryo"/>
                <a:cs typeface="Meiryo"/>
                <a:sym typeface="Meiryo"/>
              </a:rPr>
              <a:t>名前　CEO</a:t>
            </a:r>
            <a:endParaRPr sz="2000">
              <a:solidFill>
                <a:schemeClr val="dk1"/>
              </a:solidFill>
              <a:latin typeface="Meiryo"/>
              <a:ea typeface="Meiryo"/>
              <a:cs typeface="Meiryo"/>
              <a:sym typeface="Meiryo"/>
            </a:endParaRPr>
          </a:p>
          <a:p>
            <a:pPr marL="12700" marR="0" lvl="0" indent="0" algn="l" rtl="0">
              <a:lnSpc>
                <a:spcPct val="100000"/>
              </a:lnSpc>
              <a:spcBef>
                <a:spcPts val="750"/>
              </a:spcBef>
              <a:spcAft>
                <a:spcPts val="0"/>
              </a:spcAft>
              <a:buNone/>
            </a:pPr>
            <a:r>
              <a:rPr lang="en-US" sz="2000">
                <a:solidFill>
                  <a:srgbClr val="5E5E5E"/>
                </a:solidFill>
                <a:latin typeface="Meiryo"/>
                <a:ea typeface="Meiryo"/>
                <a:cs typeface="Meiryo"/>
                <a:sym typeface="Meiryo"/>
              </a:rPr>
              <a:t>経歴、受賞歴</a:t>
            </a:r>
            <a:endParaRPr sz="2000">
              <a:solidFill>
                <a:schemeClr val="dk1"/>
              </a:solidFill>
              <a:latin typeface="Meiryo"/>
              <a:ea typeface="Meiryo"/>
              <a:cs typeface="Meiryo"/>
              <a:sym typeface="Meiryo"/>
            </a:endParaRPr>
          </a:p>
        </p:txBody>
      </p:sp>
      <p:sp>
        <p:nvSpPr>
          <p:cNvPr id="119" name="Google Shape;119;p19"/>
          <p:cNvSpPr/>
          <p:nvPr/>
        </p:nvSpPr>
        <p:spPr>
          <a:xfrm>
            <a:off x="8145780" y="2298191"/>
            <a:ext cx="1475739" cy="1403985"/>
          </a:xfrm>
          <a:custGeom>
            <a:avLst/>
            <a:gdLst/>
            <a:ahLst/>
            <a:cxnLst/>
            <a:rect l="l" t="t" r="r" b="b"/>
            <a:pathLst>
              <a:path w="1475739" h="1403985" extrusionOk="0">
                <a:moveTo>
                  <a:pt x="737615" y="0"/>
                </a:moveTo>
                <a:lnTo>
                  <a:pt x="689117" y="1492"/>
                </a:lnTo>
                <a:lnTo>
                  <a:pt x="641455" y="5909"/>
                </a:lnTo>
                <a:lnTo>
                  <a:pt x="594729" y="13157"/>
                </a:lnTo>
                <a:lnTo>
                  <a:pt x="549035" y="23144"/>
                </a:lnTo>
                <a:lnTo>
                  <a:pt x="504470" y="35777"/>
                </a:lnTo>
                <a:lnTo>
                  <a:pt x="461132" y="50964"/>
                </a:lnTo>
                <a:lnTo>
                  <a:pt x="419117" y="68613"/>
                </a:lnTo>
                <a:lnTo>
                  <a:pt x="378524" y="88631"/>
                </a:lnTo>
                <a:lnTo>
                  <a:pt x="339448" y="110925"/>
                </a:lnTo>
                <a:lnTo>
                  <a:pt x="301987" y="135404"/>
                </a:lnTo>
                <a:lnTo>
                  <a:pt x="266239" y="161974"/>
                </a:lnTo>
                <a:lnTo>
                  <a:pt x="232301" y="190543"/>
                </a:lnTo>
                <a:lnTo>
                  <a:pt x="200269" y="221020"/>
                </a:lnTo>
                <a:lnTo>
                  <a:pt x="170242" y="253310"/>
                </a:lnTo>
                <a:lnTo>
                  <a:pt x="142315" y="287322"/>
                </a:lnTo>
                <a:lnTo>
                  <a:pt x="116588" y="322964"/>
                </a:lnTo>
                <a:lnTo>
                  <a:pt x="93155" y="360142"/>
                </a:lnTo>
                <a:lnTo>
                  <a:pt x="72115" y="398765"/>
                </a:lnTo>
                <a:lnTo>
                  <a:pt x="53566" y="438740"/>
                </a:lnTo>
                <a:lnTo>
                  <a:pt x="37603" y="479974"/>
                </a:lnTo>
                <a:lnTo>
                  <a:pt x="24325" y="522375"/>
                </a:lnTo>
                <a:lnTo>
                  <a:pt x="13828" y="565851"/>
                </a:lnTo>
                <a:lnTo>
                  <a:pt x="6210" y="610309"/>
                </a:lnTo>
                <a:lnTo>
                  <a:pt x="1568" y="655657"/>
                </a:lnTo>
                <a:lnTo>
                  <a:pt x="0" y="701801"/>
                </a:lnTo>
                <a:lnTo>
                  <a:pt x="1568" y="747945"/>
                </a:lnTo>
                <a:lnTo>
                  <a:pt x="6210" y="793291"/>
                </a:lnTo>
                <a:lnTo>
                  <a:pt x="13828" y="837748"/>
                </a:lnTo>
                <a:lnTo>
                  <a:pt x="24325" y="881223"/>
                </a:lnTo>
                <a:lnTo>
                  <a:pt x="37603" y="923624"/>
                </a:lnTo>
                <a:lnTo>
                  <a:pt x="53566" y="964858"/>
                </a:lnTo>
                <a:lnTo>
                  <a:pt x="72115" y="1004832"/>
                </a:lnTo>
                <a:lnTo>
                  <a:pt x="93155" y="1043455"/>
                </a:lnTo>
                <a:lnTo>
                  <a:pt x="116588" y="1080634"/>
                </a:lnTo>
                <a:lnTo>
                  <a:pt x="142315" y="1116275"/>
                </a:lnTo>
                <a:lnTo>
                  <a:pt x="170242" y="1150288"/>
                </a:lnTo>
                <a:lnTo>
                  <a:pt x="200269" y="1182578"/>
                </a:lnTo>
                <a:lnTo>
                  <a:pt x="232301" y="1213055"/>
                </a:lnTo>
                <a:lnTo>
                  <a:pt x="266239" y="1241625"/>
                </a:lnTo>
                <a:lnTo>
                  <a:pt x="301987" y="1268195"/>
                </a:lnTo>
                <a:lnTo>
                  <a:pt x="339448" y="1292675"/>
                </a:lnTo>
                <a:lnTo>
                  <a:pt x="378524" y="1314969"/>
                </a:lnTo>
                <a:lnTo>
                  <a:pt x="419117" y="1334988"/>
                </a:lnTo>
                <a:lnTo>
                  <a:pt x="461132" y="1352637"/>
                </a:lnTo>
                <a:lnTo>
                  <a:pt x="504470" y="1367825"/>
                </a:lnTo>
                <a:lnTo>
                  <a:pt x="549035" y="1380459"/>
                </a:lnTo>
                <a:lnTo>
                  <a:pt x="594729" y="1390446"/>
                </a:lnTo>
                <a:lnTo>
                  <a:pt x="641455" y="1397694"/>
                </a:lnTo>
                <a:lnTo>
                  <a:pt x="689117" y="1402111"/>
                </a:lnTo>
                <a:lnTo>
                  <a:pt x="737615" y="1403603"/>
                </a:lnTo>
                <a:lnTo>
                  <a:pt x="786119" y="1402111"/>
                </a:lnTo>
                <a:lnTo>
                  <a:pt x="833783" y="1397694"/>
                </a:lnTo>
                <a:lnTo>
                  <a:pt x="880512" y="1390446"/>
                </a:lnTo>
                <a:lnTo>
                  <a:pt x="926209" y="1380459"/>
                </a:lnTo>
                <a:lnTo>
                  <a:pt x="970775" y="1367825"/>
                </a:lnTo>
                <a:lnTo>
                  <a:pt x="1014115" y="1352637"/>
                </a:lnTo>
                <a:lnTo>
                  <a:pt x="1056130" y="1334988"/>
                </a:lnTo>
                <a:lnTo>
                  <a:pt x="1096724" y="1314969"/>
                </a:lnTo>
                <a:lnTo>
                  <a:pt x="1135800" y="1292675"/>
                </a:lnTo>
                <a:lnTo>
                  <a:pt x="1173260" y="1268195"/>
                </a:lnTo>
                <a:lnTo>
                  <a:pt x="1209007" y="1241625"/>
                </a:lnTo>
                <a:lnTo>
                  <a:pt x="1242945" y="1213055"/>
                </a:lnTo>
                <a:lnTo>
                  <a:pt x="1274975" y="1182578"/>
                </a:lnTo>
                <a:lnTo>
                  <a:pt x="1305002" y="1150288"/>
                </a:lnTo>
                <a:lnTo>
                  <a:pt x="1332926" y="1116275"/>
                </a:lnTo>
                <a:lnTo>
                  <a:pt x="1358653" y="1080634"/>
                </a:lnTo>
                <a:lnTo>
                  <a:pt x="1382084" y="1043455"/>
                </a:lnTo>
                <a:lnTo>
                  <a:pt x="1403122" y="1004832"/>
                </a:lnTo>
                <a:lnTo>
                  <a:pt x="1421670" y="964858"/>
                </a:lnTo>
                <a:lnTo>
                  <a:pt x="1437631" y="923624"/>
                </a:lnTo>
                <a:lnTo>
                  <a:pt x="1450908" y="881223"/>
                </a:lnTo>
                <a:lnTo>
                  <a:pt x="1461404" y="837748"/>
                </a:lnTo>
                <a:lnTo>
                  <a:pt x="1469021" y="793291"/>
                </a:lnTo>
                <a:lnTo>
                  <a:pt x="1473663" y="747945"/>
                </a:lnTo>
                <a:lnTo>
                  <a:pt x="1475232" y="701801"/>
                </a:lnTo>
                <a:lnTo>
                  <a:pt x="1473663" y="655657"/>
                </a:lnTo>
                <a:lnTo>
                  <a:pt x="1469021" y="610309"/>
                </a:lnTo>
                <a:lnTo>
                  <a:pt x="1461404" y="565851"/>
                </a:lnTo>
                <a:lnTo>
                  <a:pt x="1450908" y="522375"/>
                </a:lnTo>
                <a:lnTo>
                  <a:pt x="1437631" y="479974"/>
                </a:lnTo>
                <a:lnTo>
                  <a:pt x="1421670" y="438740"/>
                </a:lnTo>
                <a:lnTo>
                  <a:pt x="1403122" y="398765"/>
                </a:lnTo>
                <a:lnTo>
                  <a:pt x="1382084" y="360142"/>
                </a:lnTo>
                <a:lnTo>
                  <a:pt x="1358653" y="322964"/>
                </a:lnTo>
                <a:lnTo>
                  <a:pt x="1332926" y="287322"/>
                </a:lnTo>
                <a:lnTo>
                  <a:pt x="1305002" y="253310"/>
                </a:lnTo>
                <a:lnTo>
                  <a:pt x="1274975" y="221020"/>
                </a:lnTo>
                <a:lnTo>
                  <a:pt x="1242945" y="190543"/>
                </a:lnTo>
                <a:lnTo>
                  <a:pt x="1209007" y="161974"/>
                </a:lnTo>
                <a:lnTo>
                  <a:pt x="1173260" y="135404"/>
                </a:lnTo>
                <a:lnTo>
                  <a:pt x="1135800" y="110925"/>
                </a:lnTo>
                <a:lnTo>
                  <a:pt x="1096724" y="88631"/>
                </a:lnTo>
                <a:lnTo>
                  <a:pt x="1056130" y="68613"/>
                </a:lnTo>
                <a:lnTo>
                  <a:pt x="1014115" y="50964"/>
                </a:lnTo>
                <a:lnTo>
                  <a:pt x="970775" y="35777"/>
                </a:lnTo>
                <a:lnTo>
                  <a:pt x="926209" y="23144"/>
                </a:lnTo>
                <a:lnTo>
                  <a:pt x="880512" y="13157"/>
                </a:lnTo>
                <a:lnTo>
                  <a:pt x="833783" y="5909"/>
                </a:lnTo>
                <a:lnTo>
                  <a:pt x="786119" y="1492"/>
                </a:lnTo>
                <a:lnTo>
                  <a:pt x="737615" y="0"/>
                </a:lnTo>
                <a:close/>
              </a:path>
            </a:pathLst>
          </a:custGeom>
          <a:solidFill>
            <a:srgbClr val="7E7E7E"/>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 name="Google Shape;120;p19"/>
          <p:cNvSpPr txBox="1"/>
          <p:nvPr/>
        </p:nvSpPr>
        <p:spPr>
          <a:xfrm>
            <a:off x="8479027" y="2713735"/>
            <a:ext cx="811500" cy="504600"/>
          </a:xfrm>
          <a:prstGeom prst="rect">
            <a:avLst/>
          </a:prstGeom>
          <a:noFill/>
          <a:ln>
            <a:noFill/>
          </a:ln>
        </p:spPr>
        <p:txBody>
          <a:bodyPr spcFirstLastPara="1" wrap="square" lIns="0" tIns="12050" rIns="0" bIns="0" anchor="t" anchorCtr="0">
            <a:spAutoFit/>
          </a:bodyPr>
          <a:lstStyle/>
          <a:p>
            <a:pPr marL="0" marR="0" lvl="0" indent="0" algn="ctr" rtl="0">
              <a:lnSpc>
                <a:spcPct val="100000"/>
              </a:lnSpc>
              <a:spcBef>
                <a:spcPts val="0"/>
              </a:spcBef>
              <a:spcAft>
                <a:spcPts val="0"/>
              </a:spcAft>
              <a:buNone/>
            </a:pPr>
            <a:r>
              <a:rPr lang="en-US" sz="1600">
                <a:solidFill>
                  <a:srgbClr val="FFFFFF"/>
                </a:solidFill>
                <a:latin typeface="Meiryo"/>
                <a:ea typeface="Meiryo"/>
                <a:cs typeface="Meiryo"/>
                <a:sym typeface="Meiryo"/>
              </a:rPr>
              <a:t>写真</a:t>
            </a:r>
            <a:endParaRPr sz="1600">
              <a:solidFill>
                <a:schemeClr val="dk1"/>
              </a:solidFill>
              <a:latin typeface="Meiryo"/>
              <a:ea typeface="Meiryo"/>
              <a:cs typeface="Meiryo"/>
              <a:sym typeface="Meiryo"/>
            </a:endParaRPr>
          </a:p>
          <a:p>
            <a:pPr marL="0" marR="0" lvl="0" indent="0" algn="ctr" rtl="0">
              <a:lnSpc>
                <a:spcPct val="100000"/>
              </a:lnSpc>
              <a:spcBef>
                <a:spcPts val="0"/>
              </a:spcBef>
              <a:spcAft>
                <a:spcPts val="0"/>
              </a:spcAft>
              <a:buNone/>
            </a:pPr>
            <a:r>
              <a:rPr lang="en-US" sz="1600">
                <a:solidFill>
                  <a:srgbClr val="FFFFFF"/>
                </a:solidFill>
                <a:latin typeface="Meiryo"/>
                <a:ea typeface="Meiryo"/>
                <a:cs typeface="Meiryo"/>
                <a:sym typeface="Meiryo"/>
              </a:rPr>
              <a:t>(グレー)</a:t>
            </a:r>
            <a:endParaRPr sz="1600">
              <a:solidFill>
                <a:schemeClr val="dk1"/>
              </a:solidFill>
              <a:latin typeface="Meiryo"/>
              <a:ea typeface="Meiryo"/>
              <a:cs typeface="Meiryo"/>
              <a:sym typeface="Meiryo"/>
            </a:endParaRPr>
          </a:p>
        </p:txBody>
      </p:sp>
      <p:sp>
        <p:nvSpPr>
          <p:cNvPr id="121" name="Google Shape;121;p19"/>
          <p:cNvSpPr txBox="1"/>
          <p:nvPr/>
        </p:nvSpPr>
        <p:spPr>
          <a:xfrm>
            <a:off x="9995407" y="2245715"/>
            <a:ext cx="1552500" cy="820800"/>
          </a:xfrm>
          <a:prstGeom prst="rect">
            <a:avLst/>
          </a:prstGeom>
          <a:noFill/>
          <a:ln>
            <a:noFill/>
          </a:ln>
        </p:spPr>
        <p:txBody>
          <a:bodyPr spcFirstLastPara="1" wrap="square" lIns="0" tIns="107950" rIns="0" bIns="0" anchor="t" anchorCtr="0">
            <a:spAutoFit/>
          </a:bodyPr>
          <a:lstStyle/>
          <a:p>
            <a:pPr marL="12700" marR="0" lvl="0" indent="0" algn="l" rtl="0">
              <a:lnSpc>
                <a:spcPct val="100000"/>
              </a:lnSpc>
              <a:spcBef>
                <a:spcPts val="0"/>
              </a:spcBef>
              <a:spcAft>
                <a:spcPts val="0"/>
              </a:spcAft>
              <a:buNone/>
            </a:pPr>
            <a:r>
              <a:rPr lang="en-US" sz="2000">
                <a:solidFill>
                  <a:srgbClr val="177DC3"/>
                </a:solidFill>
                <a:latin typeface="Meiryo"/>
                <a:ea typeface="Meiryo"/>
                <a:cs typeface="Meiryo"/>
                <a:sym typeface="Meiryo"/>
              </a:rPr>
              <a:t>名前　CXO</a:t>
            </a:r>
            <a:endParaRPr sz="2000">
              <a:solidFill>
                <a:schemeClr val="dk1"/>
              </a:solidFill>
              <a:latin typeface="Meiryo"/>
              <a:ea typeface="Meiryo"/>
              <a:cs typeface="Meiryo"/>
              <a:sym typeface="Meiryo"/>
            </a:endParaRPr>
          </a:p>
          <a:p>
            <a:pPr marL="12700" marR="0" lvl="0" indent="0" algn="l" rtl="0">
              <a:lnSpc>
                <a:spcPct val="100000"/>
              </a:lnSpc>
              <a:spcBef>
                <a:spcPts val="750"/>
              </a:spcBef>
              <a:spcAft>
                <a:spcPts val="0"/>
              </a:spcAft>
              <a:buNone/>
            </a:pPr>
            <a:r>
              <a:rPr lang="en-US" sz="2000">
                <a:solidFill>
                  <a:srgbClr val="5E5E5E"/>
                </a:solidFill>
                <a:latin typeface="Meiryo"/>
                <a:ea typeface="Meiryo"/>
                <a:cs typeface="Meiryo"/>
                <a:sym typeface="Meiryo"/>
              </a:rPr>
              <a:t>経歴、受賞歴</a:t>
            </a:r>
            <a:endParaRPr sz="2000">
              <a:solidFill>
                <a:schemeClr val="dk1"/>
              </a:solidFill>
              <a:latin typeface="Meiryo"/>
              <a:ea typeface="Meiryo"/>
              <a:cs typeface="Meiryo"/>
              <a:sym typeface="Meiryo"/>
            </a:endParaRPr>
          </a:p>
        </p:txBody>
      </p:sp>
      <p:sp>
        <p:nvSpPr>
          <p:cNvPr id="122" name="Google Shape;122;p19"/>
          <p:cNvSpPr/>
          <p:nvPr/>
        </p:nvSpPr>
        <p:spPr>
          <a:xfrm>
            <a:off x="4596554" y="2344217"/>
            <a:ext cx="1475740" cy="1403985"/>
          </a:xfrm>
          <a:custGeom>
            <a:avLst/>
            <a:gdLst/>
            <a:ahLst/>
            <a:cxnLst/>
            <a:rect l="l" t="t" r="r" b="b"/>
            <a:pathLst>
              <a:path w="1475740" h="1403985" extrusionOk="0">
                <a:moveTo>
                  <a:pt x="737616" y="0"/>
                </a:moveTo>
                <a:lnTo>
                  <a:pt x="689112" y="1492"/>
                </a:lnTo>
                <a:lnTo>
                  <a:pt x="641448" y="5909"/>
                </a:lnTo>
                <a:lnTo>
                  <a:pt x="594719" y="13157"/>
                </a:lnTo>
                <a:lnTo>
                  <a:pt x="549022" y="23144"/>
                </a:lnTo>
                <a:lnTo>
                  <a:pt x="504456" y="35777"/>
                </a:lnTo>
                <a:lnTo>
                  <a:pt x="461116" y="50964"/>
                </a:lnTo>
                <a:lnTo>
                  <a:pt x="419101" y="68613"/>
                </a:lnTo>
                <a:lnTo>
                  <a:pt x="378507" y="88631"/>
                </a:lnTo>
                <a:lnTo>
                  <a:pt x="339431" y="110925"/>
                </a:lnTo>
                <a:lnTo>
                  <a:pt x="301971" y="135404"/>
                </a:lnTo>
                <a:lnTo>
                  <a:pt x="266224" y="161974"/>
                </a:lnTo>
                <a:lnTo>
                  <a:pt x="232286" y="190543"/>
                </a:lnTo>
                <a:lnTo>
                  <a:pt x="200256" y="221020"/>
                </a:lnTo>
                <a:lnTo>
                  <a:pt x="170229" y="253310"/>
                </a:lnTo>
                <a:lnTo>
                  <a:pt x="142305" y="287322"/>
                </a:lnTo>
                <a:lnTo>
                  <a:pt x="116578" y="322964"/>
                </a:lnTo>
                <a:lnTo>
                  <a:pt x="93147" y="360142"/>
                </a:lnTo>
                <a:lnTo>
                  <a:pt x="72109" y="398765"/>
                </a:lnTo>
                <a:lnTo>
                  <a:pt x="53561" y="438740"/>
                </a:lnTo>
                <a:lnTo>
                  <a:pt x="37600" y="479974"/>
                </a:lnTo>
                <a:lnTo>
                  <a:pt x="24323" y="522375"/>
                </a:lnTo>
                <a:lnTo>
                  <a:pt x="13827" y="565851"/>
                </a:lnTo>
                <a:lnTo>
                  <a:pt x="6210" y="610309"/>
                </a:lnTo>
                <a:lnTo>
                  <a:pt x="1568" y="655657"/>
                </a:lnTo>
                <a:lnTo>
                  <a:pt x="0" y="701802"/>
                </a:lnTo>
                <a:lnTo>
                  <a:pt x="1568" y="747946"/>
                </a:lnTo>
                <a:lnTo>
                  <a:pt x="6210" y="793294"/>
                </a:lnTo>
                <a:lnTo>
                  <a:pt x="13827" y="837752"/>
                </a:lnTo>
                <a:lnTo>
                  <a:pt x="24323" y="881228"/>
                </a:lnTo>
                <a:lnTo>
                  <a:pt x="37600" y="923629"/>
                </a:lnTo>
                <a:lnTo>
                  <a:pt x="53561" y="964863"/>
                </a:lnTo>
                <a:lnTo>
                  <a:pt x="72109" y="1004838"/>
                </a:lnTo>
                <a:lnTo>
                  <a:pt x="93147" y="1043461"/>
                </a:lnTo>
                <a:lnTo>
                  <a:pt x="116578" y="1080639"/>
                </a:lnTo>
                <a:lnTo>
                  <a:pt x="142305" y="1116281"/>
                </a:lnTo>
                <a:lnTo>
                  <a:pt x="170229" y="1150293"/>
                </a:lnTo>
                <a:lnTo>
                  <a:pt x="200256" y="1182583"/>
                </a:lnTo>
                <a:lnTo>
                  <a:pt x="232286" y="1213060"/>
                </a:lnTo>
                <a:lnTo>
                  <a:pt x="266224" y="1241629"/>
                </a:lnTo>
                <a:lnTo>
                  <a:pt x="301971" y="1268199"/>
                </a:lnTo>
                <a:lnTo>
                  <a:pt x="339431" y="1292678"/>
                </a:lnTo>
                <a:lnTo>
                  <a:pt x="378507" y="1314972"/>
                </a:lnTo>
                <a:lnTo>
                  <a:pt x="419101" y="1334990"/>
                </a:lnTo>
                <a:lnTo>
                  <a:pt x="461116" y="1352639"/>
                </a:lnTo>
                <a:lnTo>
                  <a:pt x="504456" y="1367826"/>
                </a:lnTo>
                <a:lnTo>
                  <a:pt x="549022" y="1380459"/>
                </a:lnTo>
                <a:lnTo>
                  <a:pt x="594719" y="1390446"/>
                </a:lnTo>
                <a:lnTo>
                  <a:pt x="641448" y="1397694"/>
                </a:lnTo>
                <a:lnTo>
                  <a:pt x="689112" y="1402111"/>
                </a:lnTo>
                <a:lnTo>
                  <a:pt x="737616" y="1403604"/>
                </a:lnTo>
                <a:lnTo>
                  <a:pt x="786119" y="1402111"/>
                </a:lnTo>
                <a:lnTo>
                  <a:pt x="833783" y="1397694"/>
                </a:lnTo>
                <a:lnTo>
                  <a:pt x="880512" y="1390446"/>
                </a:lnTo>
                <a:lnTo>
                  <a:pt x="926209" y="1380459"/>
                </a:lnTo>
                <a:lnTo>
                  <a:pt x="970775" y="1367826"/>
                </a:lnTo>
                <a:lnTo>
                  <a:pt x="1014115" y="1352639"/>
                </a:lnTo>
                <a:lnTo>
                  <a:pt x="1056130" y="1334990"/>
                </a:lnTo>
                <a:lnTo>
                  <a:pt x="1096724" y="1314972"/>
                </a:lnTo>
                <a:lnTo>
                  <a:pt x="1135800" y="1292678"/>
                </a:lnTo>
                <a:lnTo>
                  <a:pt x="1173260" y="1268199"/>
                </a:lnTo>
                <a:lnTo>
                  <a:pt x="1209007" y="1241629"/>
                </a:lnTo>
                <a:lnTo>
                  <a:pt x="1242945" y="1213060"/>
                </a:lnTo>
                <a:lnTo>
                  <a:pt x="1274975" y="1182583"/>
                </a:lnTo>
                <a:lnTo>
                  <a:pt x="1305002" y="1150293"/>
                </a:lnTo>
                <a:lnTo>
                  <a:pt x="1332926" y="1116281"/>
                </a:lnTo>
                <a:lnTo>
                  <a:pt x="1358653" y="1080639"/>
                </a:lnTo>
                <a:lnTo>
                  <a:pt x="1382084" y="1043461"/>
                </a:lnTo>
                <a:lnTo>
                  <a:pt x="1403122" y="1004838"/>
                </a:lnTo>
                <a:lnTo>
                  <a:pt x="1421670" y="964863"/>
                </a:lnTo>
                <a:lnTo>
                  <a:pt x="1437631" y="923629"/>
                </a:lnTo>
                <a:lnTo>
                  <a:pt x="1450908" y="881228"/>
                </a:lnTo>
                <a:lnTo>
                  <a:pt x="1461404" y="837752"/>
                </a:lnTo>
                <a:lnTo>
                  <a:pt x="1469021" y="793294"/>
                </a:lnTo>
                <a:lnTo>
                  <a:pt x="1473663" y="747946"/>
                </a:lnTo>
                <a:lnTo>
                  <a:pt x="1475231" y="701802"/>
                </a:lnTo>
                <a:lnTo>
                  <a:pt x="1473663" y="655657"/>
                </a:lnTo>
                <a:lnTo>
                  <a:pt x="1469021" y="610309"/>
                </a:lnTo>
                <a:lnTo>
                  <a:pt x="1461404" y="565851"/>
                </a:lnTo>
                <a:lnTo>
                  <a:pt x="1450908" y="522375"/>
                </a:lnTo>
                <a:lnTo>
                  <a:pt x="1437631" y="479974"/>
                </a:lnTo>
                <a:lnTo>
                  <a:pt x="1421670" y="438740"/>
                </a:lnTo>
                <a:lnTo>
                  <a:pt x="1403122" y="398765"/>
                </a:lnTo>
                <a:lnTo>
                  <a:pt x="1382084" y="360142"/>
                </a:lnTo>
                <a:lnTo>
                  <a:pt x="1358653" y="322964"/>
                </a:lnTo>
                <a:lnTo>
                  <a:pt x="1332926" y="287322"/>
                </a:lnTo>
                <a:lnTo>
                  <a:pt x="1305002" y="253310"/>
                </a:lnTo>
                <a:lnTo>
                  <a:pt x="1274975" y="221020"/>
                </a:lnTo>
                <a:lnTo>
                  <a:pt x="1242945" y="190543"/>
                </a:lnTo>
                <a:lnTo>
                  <a:pt x="1209007" y="161974"/>
                </a:lnTo>
                <a:lnTo>
                  <a:pt x="1173260" y="135404"/>
                </a:lnTo>
                <a:lnTo>
                  <a:pt x="1135800" y="110925"/>
                </a:lnTo>
                <a:lnTo>
                  <a:pt x="1096724" y="88631"/>
                </a:lnTo>
                <a:lnTo>
                  <a:pt x="1056130" y="68613"/>
                </a:lnTo>
                <a:lnTo>
                  <a:pt x="1014115" y="50964"/>
                </a:lnTo>
                <a:lnTo>
                  <a:pt x="970775" y="35777"/>
                </a:lnTo>
                <a:lnTo>
                  <a:pt x="926209" y="23144"/>
                </a:lnTo>
                <a:lnTo>
                  <a:pt x="880512" y="13157"/>
                </a:lnTo>
                <a:lnTo>
                  <a:pt x="833783" y="5909"/>
                </a:lnTo>
                <a:lnTo>
                  <a:pt x="786119" y="1492"/>
                </a:lnTo>
                <a:lnTo>
                  <a:pt x="737616" y="0"/>
                </a:lnTo>
                <a:close/>
              </a:path>
            </a:pathLst>
          </a:custGeom>
          <a:solidFill>
            <a:srgbClr val="7E7E7E"/>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 name="Google Shape;123;p19"/>
          <p:cNvSpPr txBox="1"/>
          <p:nvPr/>
        </p:nvSpPr>
        <p:spPr>
          <a:xfrm>
            <a:off x="4928651" y="2789681"/>
            <a:ext cx="811500" cy="258300"/>
          </a:xfrm>
          <a:prstGeom prst="rect">
            <a:avLst/>
          </a:prstGeom>
          <a:noFill/>
          <a:ln>
            <a:noFill/>
          </a:ln>
        </p:spPr>
        <p:txBody>
          <a:bodyPr spcFirstLastPara="1" wrap="square" lIns="0" tIns="12050" rIns="0" bIns="0" anchor="t" anchorCtr="0">
            <a:spAutoFit/>
          </a:bodyPr>
          <a:lstStyle/>
          <a:p>
            <a:pPr marL="0" marR="0" lvl="0" indent="0" algn="ctr" rtl="0">
              <a:lnSpc>
                <a:spcPct val="100000"/>
              </a:lnSpc>
              <a:spcBef>
                <a:spcPts val="0"/>
              </a:spcBef>
              <a:spcAft>
                <a:spcPts val="0"/>
              </a:spcAft>
              <a:buNone/>
            </a:pPr>
            <a:r>
              <a:rPr lang="en-US" sz="1600">
                <a:solidFill>
                  <a:srgbClr val="FFFFFF"/>
                </a:solidFill>
                <a:latin typeface="Meiryo"/>
                <a:ea typeface="Meiryo"/>
                <a:cs typeface="Meiryo"/>
                <a:sym typeface="Meiryo"/>
              </a:rPr>
              <a:t>写真</a:t>
            </a:r>
            <a:endParaRPr sz="1600">
              <a:solidFill>
                <a:schemeClr val="dk1"/>
              </a:solidFill>
              <a:latin typeface="Meiryo"/>
              <a:ea typeface="Meiryo"/>
              <a:cs typeface="Meiryo"/>
              <a:sym typeface="Meiryo"/>
            </a:endParaRPr>
          </a:p>
        </p:txBody>
      </p:sp>
      <p:sp>
        <p:nvSpPr>
          <p:cNvPr id="124" name="Google Shape;124;p19"/>
          <p:cNvSpPr txBox="1"/>
          <p:nvPr/>
        </p:nvSpPr>
        <p:spPr>
          <a:xfrm>
            <a:off x="6359943" y="2344234"/>
            <a:ext cx="1554600" cy="820800"/>
          </a:xfrm>
          <a:prstGeom prst="rect">
            <a:avLst/>
          </a:prstGeom>
          <a:noFill/>
          <a:ln>
            <a:noFill/>
          </a:ln>
        </p:spPr>
        <p:txBody>
          <a:bodyPr spcFirstLastPara="1" wrap="square" lIns="0" tIns="107950" rIns="0" bIns="0" anchor="t" anchorCtr="0">
            <a:spAutoFit/>
          </a:bodyPr>
          <a:lstStyle/>
          <a:p>
            <a:pPr marL="12700" marR="0" lvl="0" indent="0" algn="l" rtl="0">
              <a:lnSpc>
                <a:spcPct val="100000"/>
              </a:lnSpc>
              <a:spcBef>
                <a:spcPts val="0"/>
              </a:spcBef>
              <a:spcAft>
                <a:spcPts val="0"/>
              </a:spcAft>
              <a:buNone/>
            </a:pPr>
            <a:r>
              <a:rPr lang="en-US" sz="2000">
                <a:solidFill>
                  <a:srgbClr val="177DC3"/>
                </a:solidFill>
                <a:latin typeface="Meiryo"/>
                <a:ea typeface="Meiryo"/>
                <a:cs typeface="Meiryo"/>
                <a:sym typeface="Meiryo"/>
              </a:rPr>
              <a:t>名前　CTO</a:t>
            </a:r>
            <a:endParaRPr sz="2000">
              <a:solidFill>
                <a:schemeClr val="dk1"/>
              </a:solidFill>
              <a:latin typeface="Meiryo"/>
              <a:ea typeface="Meiryo"/>
              <a:cs typeface="Meiryo"/>
              <a:sym typeface="Meiryo"/>
            </a:endParaRPr>
          </a:p>
          <a:p>
            <a:pPr marL="12700" marR="0" lvl="0" indent="0" algn="l" rtl="0">
              <a:lnSpc>
                <a:spcPct val="100000"/>
              </a:lnSpc>
              <a:spcBef>
                <a:spcPts val="750"/>
              </a:spcBef>
              <a:spcAft>
                <a:spcPts val="0"/>
              </a:spcAft>
              <a:buNone/>
            </a:pPr>
            <a:r>
              <a:rPr lang="en-US" sz="2000">
                <a:solidFill>
                  <a:srgbClr val="5E5E5E"/>
                </a:solidFill>
                <a:latin typeface="Meiryo"/>
                <a:ea typeface="Meiryo"/>
                <a:cs typeface="Meiryo"/>
                <a:sym typeface="Meiryo"/>
              </a:rPr>
              <a:t>経歴、受賞歴</a:t>
            </a:r>
            <a:endParaRPr sz="2000">
              <a:solidFill>
                <a:schemeClr val="dk1"/>
              </a:solidFill>
              <a:latin typeface="Meiryo"/>
              <a:ea typeface="Meiryo"/>
              <a:cs typeface="Meiryo"/>
              <a:sym typeface="Meiryo"/>
            </a:endParaRPr>
          </a:p>
        </p:txBody>
      </p:sp>
      <p:sp>
        <p:nvSpPr>
          <p:cNvPr id="125" name="Google Shape;125;p19"/>
          <p:cNvSpPr txBox="1"/>
          <p:nvPr/>
        </p:nvSpPr>
        <p:spPr>
          <a:xfrm>
            <a:off x="6498463" y="5228335"/>
            <a:ext cx="811530" cy="513080"/>
          </a:xfrm>
          <a:prstGeom prst="rect">
            <a:avLst/>
          </a:prstGeom>
          <a:noFill/>
          <a:ln>
            <a:noFill/>
          </a:ln>
        </p:spPr>
        <p:txBody>
          <a:bodyPr spcFirstLastPara="1" wrap="square" lIns="0" tIns="12050" rIns="0" bIns="0" anchor="t" anchorCtr="0">
            <a:spAutoFit/>
          </a:bodyPr>
          <a:lstStyle/>
          <a:p>
            <a:pPr marL="0" marR="0" lvl="0" indent="0" algn="ctr" rtl="0">
              <a:lnSpc>
                <a:spcPct val="100000"/>
              </a:lnSpc>
              <a:spcBef>
                <a:spcPts val="0"/>
              </a:spcBef>
              <a:spcAft>
                <a:spcPts val="0"/>
              </a:spcAft>
              <a:buNone/>
            </a:pPr>
            <a:r>
              <a:rPr lang="en-US" sz="1600">
                <a:solidFill>
                  <a:srgbClr val="FFFFFF"/>
                </a:solidFill>
                <a:latin typeface="Meiryo"/>
                <a:ea typeface="Meiryo"/>
                <a:cs typeface="Meiryo"/>
                <a:sym typeface="Meiryo"/>
              </a:rPr>
              <a:t>写真</a:t>
            </a:r>
            <a:endParaRPr sz="1600">
              <a:solidFill>
                <a:schemeClr val="dk1"/>
              </a:solidFill>
              <a:latin typeface="Meiryo"/>
              <a:ea typeface="Meiryo"/>
              <a:cs typeface="Meiryo"/>
              <a:sym typeface="Meiryo"/>
            </a:endParaRPr>
          </a:p>
          <a:p>
            <a:pPr marL="0" marR="0" lvl="0" indent="0" algn="ctr" rtl="0">
              <a:lnSpc>
                <a:spcPct val="100000"/>
              </a:lnSpc>
              <a:spcBef>
                <a:spcPts val="0"/>
              </a:spcBef>
              <a:spcAft>
                <a:spcPts val="0"/>
              </a:spcAft>
              <a:buNone/>
            </a:pPr>
            <a:r>
              <a:rPr lang="en-US" sz="1600">
                <a:solidFill>
                  <a:srgbClr val="FFFFFF"/>
                </a:solidFill>
                <a:latin typeface="Meiryo"/>
                <a:ea typeface="Meiryo"/>
                <a:cs typeface="Meiryo"/>
                <a:sym typeface="Meiryo"/>
              </a:rPr>
              <a:t>(グレー)</a:t>
            </a:r>
            <a:endParaRPr sz="1600">
              <a:solidFill>
                <a:schemeClr val="dk1"/>
              </a:solidFill>
              <a:latin typeface="Meiryo"/>
              <a:ea typeface="Meiryo"/>
              <a:cs typeface="Meiryo"/>
              <a:sym typeface="Meiryo"/>
            </a:endParaRPr>
          </a:p>
        </p:txBody>
      </p:sp>
      <p:sp>
        <p:nvSpPr>
          <p:cNvPr id="126" name="Google Shape;126;p19"/>
          <p:cNvSpPr txBox="1"/>
          <p:nvPr/>
        </p:nvSpPr>
        <p:spPr>
          <a:xfrm>
            <a:off x="1240025" y="4337270"/>
            <a:ext cx="10094100" cy="1669200"/>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dirty="0" err="1">
                <a:solidFill>
                  <a:srgbClr val="4A86E8"/>
                </a:solidFill>
                <a:latin typeface="Meiryo"/>
                <a:ea typeface="Meiryo"/>
                <a:cs typeface="Meiryo"/>
                <a:sym typeface="Meiryo"/>
              </a:rPr>
              <a:t>現時点で経営チームの中で不足の部分があるときには、補って行く計画にも触れてください</a:t>
            </a:r>
            <a:r>
              <a:rPr lang="en-US" sz="2400" dirty="0">
                <a:solidFill>
                  <a:srgbClr val="4A86E8"/>
                </a:solidFill>
                <a:latin typeface="Meiryo"/>
                <a:ea typeface="Meiryo"/>
                <a:cs typeface="Meiryo"/>
                <a:sym typeface="Meiryo"/>
              </a:rPr>
              <a:t>。</a:t>
            </a:r>
            <a:br>
              <a:rPr lang="en-US" sz="2400" dirty="0">
                <a:solidFill>
                  <a:srgbClr val="4A86E8"/>
                </a:solidFill>
                <a:latin typeface="Meiryo"/>
                <a:ea typeface="Meiryo"/>
                <a:cs typeface="Meiryo"/>
                <a:sym typeface="Meiryo"/>
              </a:rPr>
            </a:br>
            <a:r>
              <a:rPr lang="en-US" sz="2400" dirty="0" err="1">
                <a:solidFill>
                  <a:srgbClr val="4A86E8"/>
                </a:solidFill>
                <a:latin typeface="Meiryo"/>
                <a:ea typeface="Meiryo"/>
                <a:cs typeface="Meiryo"/>
                <a:sym typeface="Meiryo"/>
              </a:rPr>
              <a:t>チームメンバーがどこに責任をもって事業化を推進するのかを記載ください</a:t>
            </a:r>
            <a:r>
              <a:rPr lang="en-US" sz="2400" dirty="0">
                <a:solidFill>
                  <a:srgbClr val="4A86E8"/>
                </a:solidFill>
                <a:latin typeface="Meiryo"/>
                <a:ea typeface="Meiryo"/>
                <a:cs typeface="Meiryo"/>
                <a:sym typeface="Meiryo"/>
              </a:rPr>
              <a:t>。</a:t>
            </a:r>
            <a:endParaRPr sz="2400" dirty="0">
              <a:solidFill>
                <a:srgbClr val="4A86E8"/>
              </a:solidFill>
              <a:latin typeface="Meiryo"/>
              <a:ea typeface="Meiryo"/>
              <a:cs typeface="Meiryo"/>
              <a:sym typeface="Meiryo"/>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9353C3"/>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149</Words>
  <Application>Microsoft Office PowerPoint</Application>
  <PresentationFormat>ワイド画面</PresentationFormat>
  <Paragraphs>77</Paragraphs>
  <Slides>9</Slides>
  <Notes>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MS PMincho</vt:lpstr>
      <vt:lpstr>Meiryo</vt:lpstr>
      <vt:lpstr>Arial</vt:lpstr>
      <vt:lpstr>Calibri</vt:lpstr>
      <vt:lpstr>Office Theme</vt:lpstr>
      <vt:lpstr>タイトル (カバー) スライド</vt:lpstr>
      <vt:lpstr> 　解決すべき課題</vt:lpstr>
      <vt:lpstr>課題の解決方法 </vt:lpstr>
      <vt:lpstr>市場規模</vt:lpstr>
      <vt:lpstr>市場規模（記載例）</vt:lpstr>
      <vt:lpstr>検証活動（顧客ヒアリング）と明らかにしたい仮説</vt:lpstr>
      <vt:lpstr>活動スケジュール</vt:lpstr>
      <vt:lpstr> ビジネスモデル仮説の概要</vt:lpstr>
      <vt:lpstr>  Team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 (カバー) スライド</dc:title>
  <dc:creator>sanren-20</dc:creator>
  <cp:lastModifiedBy>尾坂 康博 y o.</cp:lastModifiedBy>
  <cp:revision>9</cp:revision>
  <cp:lastPrinted>2022-05-18T00:20:23Z</cp:lastPrinted>
  <dcterms:created xsi:type="dcterms:W3CDTF">2021-08-08T20:36:24Z</dcterms:created>
  <dcterms:modified xsi:type="dcterms:W3CDTF">2022-05-23T01:56:00Z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2016-09-30T00:00:00Z</vt:filetime>
  </property>
  <property fmtid="{D5CDD505-2E9C-101B-9397-08002B2CF9AE}" pid="3" name="Creator">
    <vt:lpwstr>Microsoft® PowerPoint® 2013</vt:lpwstr>
  </property>
  <property fmtid="{D5CDD505-2E9C-101B-9397-08002B2CF9AE}" pid="4" name="LastSaved">
    <vt:filetime>2021-08-08T00:00:00Z</vt:filetime>
  </property>
</Properties>
</file>