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07200" cy="99393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FAFC04D-6CF8-422F-930A-BCA3C88D700B}">
  <a:tblStyle styleId="{8FAFC04D-6CF8-422F-930A-BCA3C88D700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728797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285839805a_0_0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g128583980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63321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285839805a_0_127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1285839805a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0307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285839805a_0_44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1285839805a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062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285839805a_0_5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g1285839805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2016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285839805a_0_106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g1285839805a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4091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285839805a_0_10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g1285839805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93007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285839805a_0_111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g1285839805a_0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7612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285839805a_0_39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1285839805a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503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285839805a_0_116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1285839805a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1184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85839805a_0_33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1285839805a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6254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285839805a_0_121:notes"/>
          <p:cNvSpPr txBox="1">
            <a:spLocks noGrp="1"/>
          </p:cNvSpPr>
          <p:nvPr>
            <p:ph type="body" idx="1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1285839805a_0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8343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-9525" y="254984"/>
            <a:ext cx="91632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 b="0" i="0" u="sng">
                <a:solidFill>
                  <a:srgbClr val="177DC3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-9525" y="254984"/>
            <a:ext cx="91632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 b="0" i="0" u="sng">
                <a:solidFill>
                  <a:srgbClr val="177DC3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440588" y="1092575"/>
            <a:ext cx="8262900" cy="3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spcBef>
                <a:spcPts val="0"/>
              </a:spcBef>
              <a:spcAft>
                <a:spcPts val="0"/>
              </a:spcAft>
              <a:buSzPts val="1800"/>
              <a:buNone/>
              <a:defRPr sz="2100" b="0" i="0">
                <a:solidFill>
                  <a:srgbClr val="737373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lvl="1" indent="-228600" algn="l" rtl="0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 rtl="0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 rtl="0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 rtl="0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 rtl="0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 rtl="0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 rtl="0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 rtl="0">
              <a:spcBef>
                <a:spcPts val="1200"/>
              </a:spcBef>
              <a:spcAft>
                <a:spcPts val="12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1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87704" y="1833658"/>
            <a:ext cx="7196700" cy="7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4500" u="none"/>
              <a:t>〇〇事業計画書</a:t>
            </a:r>
            <a:endParaRPr sz="4500"/>
          </a:p>
        </p:txBody>
      </p:sp>
      <p:sp>
        <p:nvSpPr>
          <p:cNvPr id="66" name="Google Shape;66;p15"/>
          <p:cNvSpPr txBox="1"/>
          <p:nvPr/>
        </p:nvSpPr>
        <p:spPr>
          <a:xfrm>
            <a:off x="687700" y="2604325"/>
            <a:ext cx="57417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タイトルは検討中の会社名（チーム名）で大丈夫です。</a:t>
            </a:r>
            <a:endParaRPr sz="180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6590925" y="4445650"/>
            <a:ext cx="22875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dirty="0" smtClean="0"/>
              <a:t>様式</a:t>
            </a:r>
            <a:r>
              <a:rPr lang="en-US" altLang="ja" sz="1000" dirty="0" smtClean="0"/>
              <a:t>3</a:t>
            </a:r>
            <a:r>
              <a:rPr lang="ja" sz="1000" dirty="0"/>
              <a:t>　ビジネスチャレンジ申請書</a:t>
            </a:r>
            <a:endParaRPr sz="1000" dirty="0"/>
          </a:p>
        </p:txBody>
      </p:sp>
      <p:sp>
        <p:nvSpPr>
          <p:cNvPr id="68" name="Google Shape;68;p15"/>
          <p:cNvSpPr txBox="1"/>
          <p:nvPr/>
        </p:nvSpPr>
        <p:spPr>
          <a:xfrm>
            <a:off x="687700" y="4172100"/>
            <a:ext cx="38844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2850" rIns="0" bIns="0" anchor="t" anchorCtr="0">
            <a:spAutoFit/>
          </a:bodyPr>
          <a:lstStyle/>
          <a:p>
            <a:pPr marL="12700" marR="319405" lvl="0" indent="0" algn="l" rtl="0">
              <a:lnSpc>
                <a:spcPct val="107916"/>
              </a:lnSpc>
              <a:spcBef>
                <a:spcPts val="1035"/>
              </a:spcBef>
              <a:spcAft>
                <a:spcPts val="0"/>
              </a:spcAft>
              <a:buNone/>
            </a:pPr>
            <a:r>
              <a:rPr lang="ja" sz="19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〇〇大学〇〇研究室　氏名</a:t>
            </a:r>
            <a:endParaRPr sz="190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303025" y="281350"/>
            <a:ext cx="66834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今後の1年間の活動計画</a:t>
            </a:r>
            <a:endParaRPr/>
          </a:p>
        </p:txBody>
      </p:sp>
      <p:graphicFrame>
        <p:nvGraphicFramePr>
          <p:cNvPr id="123" name="Google Shape;123;p24"/>
          <p:cNvGraphicFramePr/>
          <p:nvPr/>
        </p:nvGraphicFramePr>
        <p:xfrm>
          <a:off x="302900" y="1047750"/>
          <a:ext cx="8623250" cy="3474480"/>
        </p:xfrm>
        <a:graphic>
          <a:graphicData uri="http://schemas.openxmlformats.org/drawingml/2006/table">
            <a:tbl>
              <a:tblPr>
                <a:noFill/>
                <a:tableStyleId>{8FAFC04D-6CF8-422F-930A-BCA3C88D700B}</a:tableStyleId>
              </a:tblPr>
              <a:tblGrid>
                <a:gridCol w="6159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49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96525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200"/>
                        <a:t>実施内容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８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９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7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 rowSpan="3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R&amp;D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100"/>
                        <a:t>例）〇〇装置開発</a:t>
                      </a:r>
                      <a:endParaRPr sz="11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 rowSpan="4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Biz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/>
                        <a:t>例）顧客ヒアリング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1000"/>
                        <a:t>例）特許戦略マップ</a:t>
                      </a:r>
                      <a:endParaRPr sz="1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/>
          <p:nvPr/>
        </p:nvSpPr>
        <p:spPr>
          <a:xfrm>
            <a:off x="680085" y="1780794"/>
            <a:ext cx="1106804" cy="1052989"/>
          </a:xfrm>
          <a:custGeom>
            <a:avLst/>
            <a:gdLst/>
            <a:ahLst/>
            <a:cxnLst/>
            <a:rect l="l" t="t" r="r" b="b"/>
            <a:pathLst>
              <a:path w="1475739" h="1403985" extrusionOk="0">
                <a:moveTo>
                  <a:pt x="737615" y="0"/>
                </a:moveTo>
                <a:lnTo>
                  <a:pt x="689117" y="1492"/>
                </a:lnTo>
                <a:lnTo>
                  <a:pt x="641455" y="5909"/>
                </a:lnTo>
                <a:lnTo>
                  <a:pt x="594729" y="13157"/>
                </a:lnTo>
                <a:lnTo>
                  <a:pt x="549035" y="23144"/>
                </a:lnTo>
                <a:lnTo>
                  <a:pt x="504470" y="35777"/>
                </a:lnTo>
                <a:lnTo>
                  <a:pt x="461132" y="50964"/>
                </a:lnTo>
                <a:lnTo>
                  <a:pt x="419117" y="68613"/>
                </a:lnTo>
                <a:lnTo>
                  <a:pt x="378524" y="88631"/>
                </a:lnTo>
                <a:lnTo>
                  <a:pt x="339448" y="110925"/>
                </a:lnTo>
                <a:lnTo>
                  <a:pt x="301987" y="135404"/>
                </a:lnTo>
                <a:lnTo>
                  <a:pt x="266239" y="161974"/>
                </a:lnTo>
                <a:lnTo>
                  <a:pt x="232301" y="190543"/>
                </a:lnTo>
                <a:lnTo>
                  <a:pt x="200269" y="221020"/>
                </a:lnTo>
                <a:lnTo>
                  <a:pt x="170242" y="253310"/>
                </a:lnTo>
                <a:lnTo>
                  <a:pt x="142315" y="287322"/>
                </a:lnTo>
                <a:lnTo>
                  <a:pt x="116588" y="322964"/>
                </a:lnTo>
                <a:lnTo>
                  <a:pt x="93155" y="360142"/>
                </a:lnTo>
                <a:lnTo>
                  <a:pt x="72115" y="398765"/>
                </a:lnTo>
                <a:lnTo>
                  <a:pt x="53566" y="438740"/>
                </a:lnTo>
                <a:lnTo>
                  <a:pt x="37603" y="479974"/>
                </a:lnTo>
                <a:lnTo>
                  <a:pt x="24325" y="522375"/>
                </a:lnTo>
                <a:lnTo>
                  <a:pt x="13828" y="565851"/>
                </a:lnTo>
                <a:lnTo>
                  <a:pt x="6210" y="610309"/>
                </a:lnTo>
                <a:lnTo>
                  <a:pt x="1568" y="655657"/>
                </a:lnTo>
                <a:lnTo>
                  <a:pt x="0" y="701802"/>
                </a:lnTo>
                <a:lnTo>
                  <a:pt x="1568" y="747946"/>
                </a:lnTo>
                <a:lnTo>
                  <a:pt x="6210" y="793294"/>
                </a:lnTo>
                <a:lnTo>
                  <a:pt x="13828" y="837752"/>
                </a:lnTo>
                <a:lnTo>
                  <a:pt x="24325" y="881228"/>
                </a:lnTo>
                <a:lnTo>
                  <a:pt x="37603" y="923629"/>
                </a:lnTo>
                <a:lnTo>
                  <a:pt x="53566" y="964863"/>
                </a:lnTo>
                <a:lnTo>
                  <a:pt x="72115" y="1004838"/>
                </a:lnTo>
                <a:lnTo>
                  <a:pt x="93155" y="1043461"/>
                </a:lnTo>
                <a:lnTo>
                  <a:pt x="116588" y="1080639"/>
                </a:lnTo>
                <a:lnTo>
                  <a:pt x="142315" y="1116281"/>
                </a:lnTo>
                <a:lnTo>
                  <a:pt x="170242" y="1150293"/>
                </a:lnTo>
                <a:lnTo>
                  <a:pt x="200269" y="1182583"/>
                </a:lnTo>
                <a:lnTo>
                  <a:pt x="232301" y="1213060"/>
                </a:lnTo>
                <a:lnTo>
                  <a:pt x="266239" y="1241629"/>
                </a:lnTo>
                <a:lnTo>
                  <a:pt x="301987" y="1268199"/>
                </a:lnTo>
                <a:lnTo>
                  <a:pt x="339448" y="1292678"/>
                </a:lnTo>
                <a:lnTo>
                  <a:pt x="378524" y="1314972"/>
                </a:lnTo>
                <a:lnTo>
                  <a:pt x="419117" y="1334990"/>
                </a:lnTo>
                <a:lnTo>
                  <a:pt x="461132" y="1352639"/>
                </a:lnTo>
                <a:lnTo>
                  <a:pt x="504470" y="1367826"/>
                </a:lnTo>
                <a:lnTo>
                  <a:pt x="549035" y="1380459"/>
                </a:lnTo>
                <a:lnTo>
                  <a:pt x="594729" y="1390446"/>
                </a:lnTo>
                <a:lnTo>
                  <a:pt x="641455" y="1397694"/>
                </a:lnTo>
                <a:lnTo>
                  <a:pt x="689117" y="1402111"/>
                </a:lnTo>
                <a:lnTo>
                  <a:pt x="737615" y="1403604"/>
                </a:lnTo>
                <a:lnTo>
                  <a:pt x="786119" y="1402111"/>
                </a:lnTo>
                <a:lnTo>
                  <a:pt x="833783" y="1397694"/>
                </a:lnTo>
                <a:lnTo>
                  <a:pt x="880512" y="1390446"/>
                </a:lnTo>
                <a:lnTo>
                  <a:pt x="926209" y="1380459"/>
                </a:lnTo>
                <a:lnTo>
                  <a:pt x="970775" y="1367826"/>
                </a:lnTo>
                <a:lnTo>
                  <a:pt x="1014115" y="1352639"/>
                </a:lnTo>
                <a:lnTo>
                  <a:pt x="1056130" y="1334990"/>
                </a:lnTo>
                <a:lnTo>
                  <a:pt x="1096724" y="1314972"/>
                </a:lnTo>
                <a:lnTo>
                  <a:pt x="1135800" y="1292678"/>
                </a:lnTo>
                <a:lnTo>
                  <a:pt x="1173260" y="1268199"/>
                </a:lnTo>
                <a:lnTo>
                  <a:pt x="1209007" y="1241629"/>
                </a:lnTo>
                <a:lnTo>
                  <a:pt x="1242945" y="1213060"/>
                </a:lnTo>
                <a:lnTo>
                  <a:pt x="1274975" y="1182583"/>
                </a:lnTo>
                <a:lnTo>
                  <a:pt x="1305002" y="1150293"/>
                </a:lnTo>
                <a:lnTo>
                  <a:pt x="1332926" y="1116281"/>
                </a:lnTo>
                <a:lnTo>
                  <a:pt x="1358653" y="1080639"/>
                </a:lnTo>
                <a:lnTo>
                  <a:pt x="1382084" y="1043461"/>
                </a:lnTo>
                <a:lnTo>
                  <a:pt x="1403122" y="1004838"/>
                </a:lnTo>
                <a:lnTo>
                  <a:pt x="1421670" y="964863"/>
                </a:lnTo>
                <a:lnTo>
                  <a:pt x="1437631" y="923629"/>
                </a:lnTo>
                <a:lnTo>
                  <a:pt x="1450908" y="881228"/>
                </a:lnTo>
                <a:lnTo>
                  <a:pt x="1461404" y="837752"/>
                </a:lnTo>
                <a:lnTo>
                  <a:pt x="1469021" y="793294"/>
                </a:lnTo>
                <a:lnTo>
                  <a:pt x="1473663" y="747946"/>
                </a:lnTo>
                <a:lnTo>
                  <a:pt x="1475232" y="701802"/>
                </a:lnTo>
                <a:lnTo>
                  <a:pt x="1473663" y="655657"/>
                </a:lnTo>
                <a:lnTo>
                  <a:pt x="1469021" y="610309"/>
                </a:lnTo>
                <a:lnTo>
                  <a:pt x="1461404" y="565851"/>
                </a:lnTo>
                <a:lnTo>
                  <a:pt x="1450908" y="522375"/>
                </a:lnTo>
                <a:lnTo>
                  <a:pt x="1437631" y="479974"/>
                </a:lnTo>
                <a:lnTo>
                  <a:pt x="1421670" y="438740"/>
                </a:lnTo>
                <a:lnTo>
                  <a:pt x="1403122" y="398765"/>
                </a:lnTo>
                <a:lnTo>
                  <a:pt x="1382084" y="360142"/>
                </a:lnTo>
                <a:lnTo>
                  <a:pt x="1358653" y="322964"/>
                </a:lnTo>
                <a:lnTo>
                  <a:pt x="1332926" y="287322"/>
                </a:lnTo>
                <a:lnTo>
                  <a:pt x="1305002" y="253310"/>
                </a:lnTo>
                <a:lnTo>
                  <a:pt x="1274975" y="221020"/>
                </a:lnTo>
                <a:lnTo>
                  <a:pt x="1242945" y="190543"/>
                </a:lnTo>
                <a:lnTo>
                  <a:pt x="1209007" y="161974"/>
                </a:lnTo>
                <a:lnTo>
                  <a:pt x="1173260" y="135404"/>
                </a:lnTo>
                <a:lnTo>
                  <a:pt x="1135800" y="110925"/>
                </a:lnTo>
                <a:lnTo>
                  <a:pt x="1096724" y="88631"/>
                </a:lnTo>
                <a:lnTo>
                  <a:pt x="1056130" y="68613"/>
                </a:lnTo>
                <a:lnTo>
                  <a:pt x="1014115" y="50964"/>
                </a:lnTo>
                <a:lnTo>
                  <a:pt x="970775" y="35777"/>
                </a:lnTo>
                <a:lnTo>
                  <a:pt x="926209" y="23144"/>
                </a:lnTo>
                <a:lnTo>
                  <a:pt x="880512" y="13157"/>
                </a:lnTo>
                <a:lnTo>
                  <a:pt x="833783" y="5909"/>
                </a:lnTo>
                <a:lnTo>
                  <a:pt x="786119" y="1492"/>
                </a:lnTo>
                <a:lnTo>
                  <a:pt x="737615" y="0"/>
                </a:lnTo>
                <a:close/>
              </a:path>
            </a:pathLst>
          </a:custGeom>
          <a:solidFill>
            <a:srgbClr val="7E7E7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5"/>
          <p:cNvSpPr txBox="1">
            <a:spLocks noGrp="1"/>
          </p:cNvSpPr>
          <p:nvPr>
            <p:ph type="title"/>
          </p:nvPr>
        </p:nvSpPr>
        <p:spPr>
          <a:xfrm>
            <a:off x="-9525" y="254984"/>
            <a:ext cx="91632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u="none" dirty="0"/>
              <a:t>　</a:t>
            </a:r>
            <a:r>
              <a:rPr lang="ja" dirty="0"/>
              <a:t>Team概要</a:t>
            </a:r>
            <a:r>
              <a:rPr lang="ja" u="none" dirty="0"/>
              <a:t>	</a:t>
            </a:r>
            <a:endParaRPr u="none" dirty="0"/>
          </a:p>
        </p:txBody>
      </p:sp>
      <p:sp>
        <p:nvSpPr>
          <p:cNvPr id="130" name="Google Shape;130;p25"/>
          <p:cNvSpPr txBox="1"/>
          <p:nvPr/>
        </p:nvSpPr>
        <p:spPr>
          <a:xfrm>
            <a:off x="930020" y="2092261"/>
            <a:ext cx="6087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写真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1" name="Google Shape;131;p25"/>
          <p:cNvSpPr txBox="1"/>
          <p:nvPr/>
        </p:nvSpPr>
        <p:spPr>
          <a:xfrm>
            <a:off x="2067305" y="1741151"/>
            <a:ext cx="1164300" cy="62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097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77DC3"/>
                </a:solidFill>
                <a:latin typeface="Meiryo"/>
                <a:ea typeface="Meiryo"/>
                <a:cs typeface="Meiryo"/>
                <a:sym typeface="Meiryo"/>
              </a:rPr>
              <a:t>名前　CEO</a:t>
            </a:r>
            <a:endParaRPr sz="15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5E5E5E"/>
                </a:solidFill>
                <a:latin typeface="Meiryo"/>
                <a:ea typeface="Meiryo"/>
                <a:cs typeface="Meiryo"/>
                <a:sym typeface="Meiryo"/>
              </a:rPr>
              <a:t>経歴、受賞歴</a:t>
            </a:r>
            <a:endParaRPr sz="15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2" name="Google Shape;132;p25"/>
          <p:cNvSpPr/>
          <p:nvPr/>
        </p:nvSpPr>
        <p:spPr>
          <a:xfrm>
            <a:off x="6109335" y="1723643"/>
            <a:ext cx="1106804" cy="1052989"/>
          </a:xfrm>
          <a:custGeom>
            <a:avLst/>
            <a:gdLst/>
            <a:ahLst/>
            <a:cxnLst/>
            <a:rect l="l" t="t" r="r" b="b"/>
            <a:pathLst>
              <a:path w="1475739" h="1403985" extrusionOk="0">
                <a:moveTo>
                  <a:pt x="737615" y="0"/>
                </a:moveTo>
                <a:lnTo>
                  <a:pt x="689117" y="1492"/>
                </a:lnTo>
                <a:lnTo>
                  <a:pt x="641455" y="5909"/>
                </a:lnTo>
                <a:lnTo>
                  <a:pt x="594729" y="13157"/>
                </a:lnTo>
                <a:lnTo>
                  <a:pt x="549035" y="23144"/>
                </a:lnTo>
                <a:lnTo>
                  <a:pt x="504470" y="35777"/>
                </a:lnTo>
                <a:lnTo>
                  <a:pt x="461132" y="50964"/>
                </a:lnTo>
                <a:lnTo>
                  <a:pt x="419117" y="68613"/>
                </a:lnTo>
                <a:lnTo>
                  <a:pt x="378524" y="88631"/>
                </a:lnTo>
                <a:lnTo>
                  <a:pt x="339448" y="110925"/>
                </a:lnTo>
                <a:lnTo>
                  <a:pt x="301987" y="135404"/>
                </a:lnTo>
                <a:lnTo>
                  <a:pt x="266239" y="161974"/>
                </a:lnTo>
                <a:lnTo>
                  <a:pt x="232301" y="190543"/>
                </a:lnTo>
                <a:lnTo>
                  <a:pt x="200269" y="221020"/>
                </a:lnTo>
                <a:lnTo>
                  <a:pt x="170242" y="253310"/>
                </a:lnTo>
                <a:lnTo>
                  <a:pt x="142315" y="287322"/>
                </a:lnTo>
                <a:lnTo>
                  <a:pt x="116588" y="322964"/>
                </a:lnTo>
                <a:lnTo>
                  <a:pt x="93155" y="360142"/>
                </a:lnTo>
                <a:lnTo>
                  <a:pt x="72115" y="398765"/>
                </a:lnTo>
                <a:lnTo>
                  <a:pt x="53566" y="438740"/>
                </a:lnTo>
                <a:lnTo>
                  <a:pt x="37603" y="479974"/>
                </a:lnTo>
                <a:lnTo>
                  <a:pt x="24325" y="522375"/>
                </a:lnTo>
                <a:lnTo>
                  <a:pt x="13828" y="565851"/>
                </a:lnTo>
                <a:lnTo>
                  <a:pt x="6210" y="610309"/>
                </a:lnTo>
                <a:lnTo>
                  <a:pt x="1568" y="655657"/>
                </a:lnTo>
                <a:lnTo>
                  <a:pt x="0" y="701801"/>
                </a:lnTo>
                <a:lnTo>
                  <a:pt x="1568" y="747945"/>
                </a:lnTo>
                <a:lnTo>
                  <a:pt x="6210" y="793291"/>
                </a:lnTo>
                <a:lnTo>
                  <a:pt x="13828" y="837748"/>
                </a:lnTo>
                <a:lnTo>
                  <a:pt x="24325" y="881223"/>
                </a:lnTo>
                <a:lnTo>
                  <a:pt x="37603" y="923624"/>
                </a:lnTo>
                <a:lnTo>
                  <a:pt x="53566" y="964858"/>
                </a:lnTo>
                <a:lnTo>
                  <a:pt x="72115" y="1004832"/>
                </a:lnTo>
                <a:lnTo>
                  <a:pt x="93155" y="1043455"/>
                </a:lnTo>
                <a:lnTo>
                  <a:pt x="116588" y="1080634"/>
                </a:lnTo>
                <a:lnTo>
                  <a:pt x="142315" y="1116275"/>
                </a:lnTo>
                <a:lnTo>
                  <a:pt x="170242" y="1150288"/>
                </a:lnTo>
                <a:lnTo>
                  <a:pt x="200269" y="1182578"/>
                </a:lnTo>
                <a:lnTo>
                  <a:pt x="232301" y="1213055"/>
                </a:lnTo>
                <a:lnTo>
                  <a:pt x="266239" y="1241625"/>
                </a:lnTo>
                <a:lnTo>
                  <a:pt x="301987" y="1268195"/>
                </a:lnTo>
                <a:lnTo>
                  <a:pt x="339448" y="1292675"/>
                </a:lnTo>
                <a:lnTo>
                  <a:pt x="378524" y="1314969"/>
                </a:lnTo>
                <a:lnTo>
                  <a:pt x="419117" y="1334988"/>
                </a:lnTo>
                <a:lnTo>
                  <a:pt x="461132" y="1352637"/>
                </a:lnTo>
                <a:lnTo>
                  <a:pt x="504470" y="1367825"/>
                </a:lnTo>
                <a:lnTo>
                  <a:pt x="549035" y="1380459"/>
                </a:lnTo>
                <a:lnTo>
                  <a:pt x="594729" y="1390446"/>
                </a:lnTo>
                <a:lnTo>
                  <a:pt x="641455" y="1397694"/>
                </a:lnTo>
                <a:lnTo>
                  <a:pt x="689117" y="1402111"/>
                </a:lnTo>
                <a:lnTo>
                  <a:pt x="737615" y="1403603"/>
                </a:lnTo>
                <a:lnTo>
                  <a:pt x="786119" y="1402111"/>
                </a:lnTo>
                <a:lnTo>
                  <a:pt x="833783" y="1397694"/>
                </a:lnTo>
                <a:lnTo>
                  <a:pt x="880512" y="1390446"/>
                </a:lnTo>
                <a:lnTo>
                  <a:pt x="926209" y="1380459"/>
                </a:lnTo>
                <a:lnTo>
                  <a:pt x="970775" y="1367825"/>
                </a:lnTo>
                <a:lnTo>
                  <a:pt x="1014115" y="1352637"/>
                </a:lnTo>
                <a:lnTo>
                  <a:pt x="1056130" y="1334988"/>
                </a:lnTo>
                <a:lnTo>
                  <a:pt x="1096724" y="1314969"/>
                </a:lnTo>
                <a:lnTo>
                  <a:pt x="1135800" y="1292675"/>
                </a:lnTo>
                <a:lnTo>
                  <a:pt x="1173260" y="1268195"/>
                </a:lnTo>
                <a:lnTo>
                  <a:pt x="1209007" y="1241625"/>
                </a:lnTo>
                <a:lnTo>
                  <a:pt x="1242945" y="1213055"/>
                </a:lnTo>
                <a:lnTo>
                  <a:pt x="1274975" y="1182578"/>
                </a:lnTo>
                <a:lnTo>
                  <a:pt x="1305002" y="1150288"/>
                </a:lnTo>
                <a:lnTo>
                  <a:pt x="1332926" y="1116275"/>
                </a:lnTo>
                <a:lnTo>
                  <a:pt x="1358653" y="1080634"/>
                </a:lnTo>
                <a:lnTo>
                  <a:pt x="1382084" y="1043455"/>
                </a:lnTo>
                <a:lnTo>
                  <a:pt x="1403122" y="1004832"/>
                </a:lnTo>
                <a:lnTo>
                  <a:pt x="1421670" y="964858"/>
                </a:lnTo>
                <a:lnTo>
                  <a:pt x="1437631" y="923624"/>
                </a:lnTo>
                <a:lnTo>
                  <a:pt x="1450908" y="881223"/>
                </a:lnTo>
                <a:lnTo>
                  <a:pt x="1461404" y="837748"/>
                </a:lnTo>
                <a:lnTo>
                  <a:pt x="1469021" y="793291"/>
                </a:lnTo>
                <a:lnTo>
                  <a:pt x="1473663" y="747945"/>
                </a:lnTo>
                <a:lnTo>
                  <a:pt x="1475232" y="701801"/>
                </a:lnTo>
                <a:lnTo>
                  <a:pt x="1473663" y="655657"/>
                </a:lnTo>
                <a:lnTo>
                  <a:pt x="1469021" y="610309"/>
                </a:lnTo>
                <a:lnTo>
                  <a:pt x="1461404" y="565851"/>
                </a:lnTo>
                <a:lnTo>
                  <a:pt x="1450908" y="522375"/>
                </a:lnTo>
                <a:lnTo>
                  <a:pt x="1437631" y="479974"/>
                </a:lnTo>
                <a:lnTo>
                  <a:pt x="1421670" y="438740"/>
                </a:lnTo>
                <a:lnTo>
                  <a:pt x="1403122" y="398765"/>
                </a:lnTo>
                <a:lnTo>
                  <a:pt x="1382084" y="360142"/>
                </a:lnTo>
                <a:lnTo>
                  <a:pt x="1358653" y="322964"/>
                </a:lnTo>
                <a:lnTo>
                  <a:pt x="1332926" y="287322"/>
                </a:lnTo>
                <a:lnTo>
                  <a:pt x="1305002" y="253310"/>
                </a:lnTo>
                <a:lnTo>
                  <a:pt x="1274975" y="221020"/>
                </a:lnTo>
                <a:lnTo>
                  <a:pt x="1242945" y="190543"/>
                </a:lnTo>
                <a:lnTo>
                  <a:pt x="1209007" y="161974"/>
                </a:lnTo>
                <a:lnTo>
                  <a:pt x="1173260" y="135404"/>
                </a:lnTo>
                <a:lnTo>
                  <a:pt x="1135800" y="110925"/>
                </a:lnTo>
                <a:lnTo>
                  <a:pt x="1096724" y="88631"/>
                </a:lnTo>
                <a:lnTo>
                  <a:pt x="1056130" y="68613"/>
                </a:lnTo>
                <a:lnTo>
                  <a:pt x="1014115" y="50964"/>
                </a:lnTo>
                <a:lnTo>
                  <a:pt x="970775" y="35777"/>
                </a:lnTo>
                <a:lnTo>
                  <a:pt x="926209" y="23144"/>
                </a:lnTo>
                <a:lnTo>
                  <a:pt x="880512" y="13157"/>
                </a:lnTo>
                <a:lnTo>
                  <a:pt x="833783" y="5909"/>
                </a:lnTo>
                <a:lnTo>
                  <a:pt x="786119" y="1492"/>
                </a:lnTo>
                <a:lnTo>
                  <a:pt x="737615" y="0"/>
                </a:lnTo>
                <a:close/>
              </a:path>
            </a:pathLst>
          </a:custGeom>
          <a:solidFill>
            <a:srgbClr val="7E7E7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6359270" y="2035301"/>
            <a:ext cx="608700" cy="3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写真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(グレー)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 txBox="1"/>
          <p:nvPr/>
        </p:nvSpPr>
        <p:spPr>
          <a:xfrm>
            <a:off x="7496555" y="1684286"/>
            <a:ext cx="1164300" cy="62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097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77DC3"/>
                </a:solidFill>
                <a:latin typeface="Meiryo"/>
                <a:ea typeface="Meiryo"/>
                <a:cs typeface="Meiryo"/>
                <a:sym typeface="Meiryo"/>
              </a:rPr>
              <a:t>名前　CXO</a:t>
            </a:r>
            <a:endParaRPr sz="15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5E5E5E"/>
                </a:solidFill>
                <a:latin typeface="Meiryo"/>
                <a:ea typeface="Meiryo"/>
                <a:cs typeface="Meiryo"/>
                <a:sym typeface="Meiryo"/>
              </a:rPr>
              <a:t>経歴、受賞歴</a:t>
            </a:r>
            <a:endParaRPr sz="15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5" name="Google Shape;135;p25"/>
          <p:cNvSpPr/>
          <p:nvPr/>
        </p:nvSpPr>
        <p:spPr>
          <a:xfrm>
            <a:off x="3447416" y="1758163"/>
            <a:ext cx="1106805" cy="1052989"/>
          </a:xfrm>
          <a:custGeom>
            <a:avLst/>
            <a:gdLst/>
            <a:ahLst/>
            <a:cxnLst/>
            <a:rect l="l" t="t" r="r" b="b"/>
            <a:pathLst>
              <a:path w="1475740" h="1403985" extrusionOk="0">
                <a:moveTo>
                  <a:pt x="737616" y="0"/>
                </a:moveTo>
                <a:lnTo>
                  <a:pt x="689112" y="1492"/>
                </a:lnTo>
                <a:lnTo>
                  <a:pt x="641448" y="5909"/>
                </a:lnTo>
                <a:lnTo>
                  <a:pt x="594719" y="13157"/>
                </a:lnTo>
                <a:lnTo>
                  <a:pt x="549022" y="23144"/>
                </a:lnTo>
                <a:lnTo>
                  <a:pt x="504456" y="35777"/>
                </a:lnTo>
                <a:lnTo>
                  <a:pt x="461116" y="50964"/>
                </a:lnTo>
                <a:lnTo>
                  <a:pt x="419101" y="68613"/>
                </a:lnTo>
                <a:lnTo>
                  <a:pt x="378507" y="88631"/>
                </a:lnTo>
                <a:lnTo>
                  <a:pt x="339431" y="110925"/>
                </a:lnTo>
                <a:lnTo>
                  <a:pt x="301971" y="135404"/>
                </a:lnTo>
                <a:lnTo>
                  <a:pt x="266224" y="161974"/>
                </a:lnTo>
                <a:lnTo>
                  <a:pt x="232286" y="190543"/>
                </a:lnTo>
                <a:lnTo>
                  <a:pt x="200256" y="221020"/>
                </a:lnTo>
                <a:lnTo>
                  <a:pt x="170229" y="253310"/>
                </a:lnTo>
                <a:lnTo>
                  <a:pt x="142305" y="287322"/>
                </a:lnTo>
                <a:lnTo>
                  <a:pt x="116578" y="322964"/>
                </a:lnTo>
                <a:lnTo>
                  <a:pt x="93147" y="360142"/>
                </a:lnTo>
                <a:lnTo>
                  <a:pt x="72109" y="398765"/>
                </a:lnTo>
                <a:lnTo>
                  <a:pt x="53561" y="438740"/>
                </a:lnTo>
                <a:lnTo>
                  <a:pt x="37600" y="479974"/>
                </a:lnTo>
                <a:lnTo>
                  <a:pt x="24323" y="522375"/>
                </a:lnTo>
                <a:lnTo>
                  <a:pt x="13827" y="565851"/>
                </a:lnTo>
                <a:lnTo>
                  <a:pt x="6210" y="610309"/>
                </a:lnTo>
                <a:lnTo>
                  <a:pt x="1568" y="655657"/>
                </a:lnTo>
                <a:lnTo>
                  <a:pt x="0" y="701802"/>
                </a:lnTo>
                <a:lnTo>
                  <a:pt x="1568" y="747946"/>
                </a:lnTo>
                <a:lnTo>
                  <a:pt x="6210" y="793294"/>
                </a:lnTo>
                <a:lnTo>
                  <a:pt x="13827" y="837752"/>
                </a:lnTo>
                <a:lnTo>
                  <a:pt x="24323" y="881228"/>
                </a:lnTo>
                <a:lnTo>
                  <a:pt x="37600" y="923629"/>
                </a:lnTo>
                <a:lnTo>
                  <a:pt x="53561" y="964863"/>
                </a:lnTo>
                <a:lnTo>
                  <a:pt x="72109" y="1004838"/>
                </a:lnTo>
                <a:lnTo>
                  <a:pt x="93147" y="1043461"/>
                </a:lnTo>
                <a:lnTo>
                  <a:pt x="116578" y="1080639"/>
                </a:lnTo>
                <a:lnTo>
                  <a:pt x="142305" y="1116281"/>
                </a:lnTo>
                <a:lnTo>
                  <a:pt x="170229" y="1150293"/>
                </a:lnTo>
                <a:lnTo>
                  <a:pt x="200256" y="1182583"/>
                </a:lnTo>
                <a:lnTo>
                  <a:pt x="232286" y="1213060"/>
                </a:lnTo>
                <a:lnTo>
                  <a:pt x="266224" y="1241629"/>
                </a:lnTo>
                <a:lnTo>
                  <a:pt x="301971" y="1268199"/>
                </a:lnTo>
                <a:lnTo>
                  <a:pt x="339431" y="1292678"/>
                </a:lnTo>
                <a:lnTo>
                  <a:pt x="378507" y="1314972"/>
                </a:lnTo>
                <a:lnTo>
                  <a:pt x="419101" y="1334990"/>
                </a:lnTo>
                <a:lnTo>
                  <a:pt x="461116" y="1352639"/>
                </a:lnTo>
                <a:lnTo>
                  <a:pt x="504456" y="1367826"/>
                </a:lnTo>
                <a:lnTo>
                  <a:pt x="549022" y="1380459"/>
                </a:lnTo>
                <a:lnTo>
                  <a:pt x="594719" y="1390446"/>
                </a:lnTo>
                <a:lnTo>
                  <a:pt x="641448" y="1397694"/>
                </a:lnTo>
                <a:lnTo>
                  <a:pt x="689112" y="1402111"/>
                </a:lnTo>
                <a:lnTo>
                  <a:pt x="737616" y="1403604"/>
                </a:lnTo>
                <a:lnTo>
                  <a:pt x="786119" y="1402111"/>
                </a:lnTo>
                <a:lnTo>
                  <a:pt x="833783" y="1397694"/>
                </a:lnTo>
                <a:lnTo>
                  <a:pt x="880512" y="1390446"/>
                </a:lnTo>
                <a:lnTo>
                  <a:pt x="926209" y="1380459"/>
                </a:lnTo>
                <a:lnTo>
                  <a:pt x="970775" y="1367826"/>
                </a:lnTo>
                <a:lnTo>
                  <a:pt x="1014115" y="1352639"/>
                </a:lnTo>
                <a:lnTo>
                  <a:pt x="1056130" y="1334990"/>
                </a:lnTo>
                <a:lnTo>
                  <a:pt x="1096724" y="1314972"/>
                </a:lnTo>
                <a:lnTo>
                  <a:pt x="1135800" y="1292678"/>
                </a:lnTo>
                <a:lnTo>
                  <a:pt x="1173260" y="1268199"/>
                </a:lnTo>
                <a:lnTo>
                  <a:pt x="1209007" y="1241629"/>
                </a:lnTo>
                <a:lnTo>
                  <a:pt x="1242945" y="1213060"/>
                </a:lnTo>
                <a:lnTo>
                  <a:pt x="1274975" y="1182583"/>
                </a:lnTo>
                <a:lnTo>
                  <a:pt x="1305002" y="1150293"/>
                </a:lnTo>
                <a:lnTo>
                  <a:pt x="1332926" y="1116281"/>
                </a:lnTo>
                <a:lnTo>
                  <a:pt x="1358653" y="1080639"/>
                </a:lnTo>
                <a:lnTo>
                  <a:pt x="1382084" y="1043461"/>
                </a:lnTo>
                <a:lnTo>
                  <a:pt x="1403122" y="1004838"/>
                </a:lnTo>
                <a:lnTo>
                  <a:pt x="1421670" y="964863"/>
                </a:lnTo>
                <a:lnTo>
                  <a:pt x="1437631" y="923629"/>
                </a:lnTo>
                <a:lnTo>
                  <a:pt x="1450908" y="881228"/>
                </a:lnTo>
                <a:lnTo>
                  <a:pt x="1461404" y="837752"/>
                </a:lnTo>
                <a:lnTo>
                  <a:pt x="1469021" y="793294"/>
                </a:lnTo>
                <a:lnTo>
                  <a:pt x="1473663" y="747946"/>
                </a:lnTo>
                <a:lnTo>
                  <a:pt x="1475231" y="701802"/>
                </a:lnTo>
                <a:lnTo>
                  <a:pt x="1473663" y="655657"/>
                </a:lnTo>
                <a:lnTo>
                  <a:pt x="1469021" y="610309"/>
                </a:lnTo>
                <a:lnTo>
                  <a:pt x="1461404" y="565851"/>
                </a:lnTo>
                <a:lnTo>
                  <a:pt x="1450908" y="522375"/>
                </a:lnTo>
                <a:lnTo>
                  <a:pt x="1437631" y="479974"/>
                </a:lnTo>
                <a:lnTo>
                  <a:pt x="1421670" y="438740"/>
                </a:lnTo>
                <a:lnTo>
                  <a:pt x="1403122" y="398765"/>
                </a:lnTo>
                <a:lnTo>
                  <a:pt x="1382084" y="360142"/>
                </a:lnTo>
                <a:lnTo>
                  <a:pt x="1358653" y="322964"/>
                </a:lnTo>
                <a:lnTo>
                  <a:pt x="1332926" y="287322"/>
                </a:lnTo>
                <a:lnTo>
                  <a:pt x="1305002" y="253310"/>
                </a:lnTo>
                <a:lnTo>
                  <a:pt x="1274975" y="221020"/>
                </a:lnTo>
                <a:lnTo>
                  <a:pt x="1242945" y="190543"/>
                </a:lnTo>
                <a:lnTo>
                  <a:pt x="1209007" y="161974"/>
                </a:lnTo>
                <a:lnTo>
                  <a:pt x="1173260" y="135404"/>
                </a:lnTo>
                <a:lnTo>
                  <a:pt x="1135800" y="110925"/>
                </a:lnTo>
                <a:lnTo>
                  <a:pt x="1096724" y="88631"/>
                </a:lnTo>
                <a:lnTo>
                  <a:pt x="1056130" y="68613"/>
                </a:lnTo>
                <a:lnTo>
                  <a:pt x="1014115" y="50964"/>
                </a:lnTo>
                <a:lnTo>
                  <a:pt x="970775" y="35777"/>
                </a:lnTo>
                <a:lnTo>
                  <a:pt x="926209" y="23144"/>
                </a:lnTo>
                <a:lnTo>
                  <a:pt x="880512" y="13157"/>
                </a:lnTo>
                <a:lnTo>
                  <a:pt x="833783" y="5909"/>
                </a:lnTo>
                <a:lnTo>
                  <a:pt x="786119" y="1492"/>
                </a:lnTo>
                <a:lnTo>
                  <a:pt x="737616" y="0"/>
                </a:lnTo>
                <a:close/>
              </a:path>
            </a:pathLst>
          </a:custGeom>
          <a:solidFill>
            <a:srgbClr val="7E7E7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5"/>
          <p:cNvSpPr txBox="1"/>
          <p:nvPr/>
        </p:nvSpPr>
        <p:spPr>
          <a:xfrm>
            <a:off x="3696488" y="2092261"/>
            <a:ext cx="6087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写真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7" name="Google Shape;137;p25"/>
          <p:cNvSpPr txBox="1"/>
          <p:nvPr/>
        </p:nvSpPr>
        <p:spPr>
          <a:xfrm>
            <a:off x="4769957" y="1758176"/>
            <a:ext cx="1166100" cy="62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097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77DC3"/>
                </a:solidFill>
                <a:latin typeface="Meiryo"/>
                <a:ea typeface="Meiryo"/>
                <a:cs typeface="Meiryo"/>
                <a:sym typeface="Meiryo"/>
              </a:rPr>
              <a:t>名前　CTO</a:t>
            </a:r>
            <a:endParaRPr sz="15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5E5E5E"/>
                </a:solidFill>
                <a:latin typeface="Meiryo"/>
                <a:ea typeface="Meiryo"/>
                <a:cs typeface="Meiryo"/>
                <a:sym typeface="Meiryo"/>
              </a:rPr>
              <a:t>経歴、受賞歴</a:t>
            </a:r>
            <a:endParaRPr sz="15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4873847" y="3921251"/>
            <a:ext cx="608700" cy="3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写真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FFFFFF"/>
                </a:solidFill>
                <a:latin typeface="Meiryo"/>
                <a:ea typeface="Meiryo"/>
                <a:cs typeface="Meiryo"/>
                <a:sym typeface="Meiryo"/>
              </a:rPr>
              <a:t>(グレー)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930019" y="3252953"/>
            <a:ext cx="7570500" cy="12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800"/>
              <a:buNone/>
            </a:pPr>
            <a:r>
              <a:rPr lang="ja" sz="18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現時点で経営チームの中で不足の部分があるときには、補って行く計画にも触れてください。</a:t>
            </a:r>
            <a:br>
              <a:rPr lang="ja" sz="18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lang="ja" sz="18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チームメンバーがどこに責任をもって事業化を推進するのかを記載ください。</a:t>
            </a:r>
            <a:endParaRPr sz="180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-9525" y="254984"/>
            <a:ext cx="91632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u="none" dirty="0"/>
              <a:t>　</a:t>
            </a:r>
            <a:r>
              <a:rPr lang="ja" dirty="0"/>
              <a:t>ビジョン</a:t>
            </a:r>
            <a:endParaRPr dirty="0"/>
          </a:p>
        </p:txBody>
      </p:sp>
      <p:sp>
        <p:nvSpPr>
          <p:cNvPr id="74" name="Google Shape;74;p16"/>
          <p:cNvSpPr txBox="1"/>
          <p:nvPr/>
        </p:nvSpPr>
        <p:spPr>
          <a:xfrm>
            <a:off x="607848" y="1696732"/>
            <a:ext cx="75705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ja" sz="18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検討中の事業で実現したい未来を記載ください。</a:t>
            </a:r>
            <a:endParaRPr sz="180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-9525" y="254975"/>
            <a:ext cx="34236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u="none" dirty="0"/>
              <a:t>　</a:t>
            </a:r>
            <a:r>
              <a:rPr lang="ja" dirty="0"/>
              <a:t>事業化の背景</a:t>
            </a:r>
            <a:endParaRPr dirty="0"/>
          </a:p>
        </p:txBody>
      </p:sp>
      <p:sp>
        <p:nvSpPr>
          <p:cNvPr id="80" name="Google Shape;80;p17"/>
          <p:cNvSpPr txBox="1"/>
          <p:nvPr/>
        </p:nvSpPr>
        <p:spPr>
          <a:xfrm>
            <a:off x="578800" y="1793600"/>
            <a:ext cx="6972900" cy="881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ja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なぜその事業を</a:t>
            </a:r>
            <a:r>
              <a:rPr lang="ja-JP" altLang="en-US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行う</a:t>
            </a:r>
            <a:r>
              <a:rPr lang="ja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かなどの背景を記載ください。</a:t>
            </a:r>
            <a:endParaRPr sz="1800" dirty="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rPr lang="ja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また、現状の外部環境の分析内容等も記載ください。</a:t>
            </a:r>
            <a:endParaRPr sz="1800" dirty="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19800" y="284025"/>
            <a:ext cx="75165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/>
              <a:t>課題の解決方法（プロダクト内容）</a:t>
            </a:r>
            <a:endParaRPr dirty="0"/>
          </a:p>
        </p:txBody>
      </p:sp>
      <p:sp>
        <p:nvSpPr>
          <p:cNvPr id="4" name="Google Shape;60;p9"/>
          <p:cNvSpPr txBox="1"/>
          <p:nvPr/>
        </p:nvSpPr>
        <p:spPr>
          <a:xfrm>
            <a:off x="556727" y="1482847"/>
            <a:ext cx="8286461" cy="21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2850" rIns="0" bIns="0" anchor="t" anchorCtr="0">
            <a:spAutoFit/>
          </a:bodyPr>
          <a:lstStyle/>
          <a:p>
            <a:pPr marL="12700" marR="319405" lvl="0" indent="0" algn="l" rtl="0">
              <a:lnSpc>
                <a:spcPct val="107916"/>
              </a:lnSpc>
              <a:spcBef>
                <a:spcPts val="1035"/>
              </a:spcBef>
              <a:spcAft>
                <a:spcPts val="0"/>
              </a:spcAft>
              <a:buSzPts val="1100"/>
              <a:buNone/>
            </a:pPr>
            <a:r>
              <a:rPr lang="en-US" sz="1800" dirty="0" err="1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課題に対して、独自の研究成果を活用した解決法を記載ください</a:t>
            </a:r>
            <a:r>
              <a:rPr lang="en-US" sz="1800" dirty="0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。</a:t>
            </a:r>
            <a:endParaRPr sz="1800" dirty="0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12700" marR="319405" lvl="0" indent="0" algn="l" rtl="0">
              <a:lnSpc>
                <a:spcPct val="107916"/>
              </a:lnSpc>
              <a:spcBef>
                <a:spcPts val="1035"/>
              </a:spcBef>
              <a:spcAft>
                <a:spcPts val="0"/>
              </a:spcAft>
              <a:buSzPts val="1100"/>
              <a:buNone/>
            </a:pPr>
            <a:r>
              <a:rPr lang="en-US" sz="1800" dirty="0" err="1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もしプロトタイプがあれば図を用いて作成ください</a:t>
            </a:r>
            <a:r>
              <a:rPr lang="en-US" sz="1800" dirty="0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。</a:t>
            </a:r>
            <a:endParaRPr sz="1800" dirty="0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12700" marR="319405" lvl="0" indent="0" algn="l" rtl="0">
              <a:lnSpc>
                <a:spcPct val="107916"/>
              </a:lnSpc>
              <a:spcBef>
                <a:spcPts val="1035"/>
              </a:spcBef>
              <a:spcAft>
                <a:spcPts val="0"/>
              </a:spcAft>
              <a:buSzPts val="1100"/>
              <a:buNone/>
            </a:pPr>
            <a:r>
              <a:rPr lang="en-US" sz="1800" dirty="0" err="1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また、その課題を解決することによってどのような価値</a:t>
            </a:r>
            <a:r>
              <a:rPr lang="ja-JP" altLang="en-US" sz="1800" dirty="0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を</a:t>
            </a:r>
            <a:r>
              <a:rPr lang="en-US" sz="1800" dirty="0" err="1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提案できるのか記載ください</a:t>
            </a:r>
            <a:r>
              <a:rPr lang="en-US" sz="1800" dirty="0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。</a:t>
            </a:r>
            <a:endParaRPr sz="1800" dirty="0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12700" marR="319405" lvl="0" indent="0" algn="l" rtl="0">
              <a:lnSpc>
                <a:spcPct val="107916"/>
              </a:lnSpc>
              <a:spcBef>
                <a:spcPts val="1035"/>
              </a:spcBef>
              <a:spcAft>
                <a:spcPts val="0"/>
              </a:spcAft>
              <a:buSzPts val="1100"/>
              <a:buNone/>
            </a:pPr>
            <a:r>
              <a:rPr lang="en-US" sz="1800" dirty="0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（※</a:t>
            </a:r>
            <a:r>
              <a:rPr lang="en-US" sz="1800" dirty="0" err="1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研究内容の詳細等はシート後半にAPPENDIXとして記載ください</a:t>
            </a:r>
            <a:r>
              <a:rPr lang="ja-JP" altLang="en-US" sz="1800" dirty="0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。</a:t>
            </a:r>
            <a:r>
              <a:rPr lang="en-US" sz="1800" dirty="0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）</a:t>
            </a:r>
            <a:endParaRPr sz="1800" dirty="0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348875" y="254975"/>
            <a:ext cx="77295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事業の新規性・競合に対する優位性</a:t>
            </a:r>
            <a:endParaRPr/>
          </a:p>
        </p:txBody>
      </p:sp>
      <p:sp>
        <p:nvSpPr>
          <p:cNvPr id="92" name="Google Shape;92;p19"/>
          <p:cNvSpPr txBox="1"/>
          <p:nvPr/>
        </p:nvSpPr>
        <p:spPr>
          <a:xfrm>
            <a:off x="507881" y="2009621"/>
            <a:ext cx="7570500" cy="95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800"/>
              <a:buNone/>
            </a:pPr>
            <a:r>
              <a:rPr lang="ja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すでに世の中にある競合と比較して、提案する製品・サービスの優位点を記載ください。また、その競合と比較してプロダクトの新規性を記載ください。</a:t>
            </a:r>
            <a:endParaRPr sz="1800" dirty="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>
            <a:spLocks noGrp="1"/>
          </p:cNvSpPr>
          <p:nvPr>
            <p:ph type="title"/>
          </p:nvPr>
        </p:nvSpPr>
        <p:spPr>
          <a:xfrm>
            <a:off x="377925" y="303400"/>
            <a:ext cx="55404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/>
              <a:t>ビジネスモデルの概要</a:t>
            </a:r>
            <a:endParaRPr dirty="0"/>
          </a:p>
        </p:txBody>
      </p:sp>
      <p:sp>
        <p:nvSpPr>
          <p:cNvPr id="98" name="Google Shape;98;p20"/>
          <p:cNvSpPr txBox="1"/>
          <p:nvPr/>
        </p:nvSpPr>
        <p:spPr>
          <a:xfrm>
            <a:off x="485100" y="1502865"/>
            <a:ext cx="7570500" cy="15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800"/>
              <a:buNone/>
            </a:pPr>
            <a:r>
              <a:rPr lang="ja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自社の商品・サービスの仕入れ、製造（提供）、販売などの流れをまとめ、どのタイミングで誰からお金を得るのかを記載ください。</a:t>
            </a:r>
            <a:br>
              <a:rPr lang="ja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</a:br>
            <a:r>
              <a:rPr lang="ja" sz="1800" dirty="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※ビジネスモデルを説明する際は、自社、顧客、重要なパートナーなどを図示し、商品・サービス、対価（お金）とその流れを矢印などで図示すると分かりやすくなります。）</a:t>
            </a:r>
            <a:endParaRPr sz="1800" dirty="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290750" y="254975"/>
            <a:ext cx="56460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市場規模</a:t>
            </a:r>
            <a:endParaRPr/>
          </a:p>
        </p:txBody>
      </p:sp>
      <p:sp>
        <p:nvSpPr>
          <p:cNvPr id="104" name="Google Shape;104;p21"/>
          <p:cNvSpPr txBox="1"/>
          <p:nvPr/>
        </p:nvSpPr>
        <p:spPr>
          <a:xfrm>
            <a:off x="607856" y="1696721"/>
            <a:ext cx="7570500" cy="15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800"/>
              <a:buNone/>
            </a:pPr>
            <a:r>
              <a:rPr lang="ja" sz="18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参入する市場を定義し、国・自治体・関連団体・調査機関・企業などが実施している調査結果や、独自調査などにより把握した市場規模を記載ください。また、実施する事業内容に応じて、ターゲット層を絞り込んだ（セグメンテーションした）市場規模も把握している場合はその点も記載ください。</a:t>
            </a:r>
            <a:endParaRPr sz="180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303025" y="281350"/>
            <a:ext cx="64041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プロダクト開発戦略と資金調達計画</a:t>
            </a:r>
            <a:endParaRPr/>
          </a:p>
        </p:txBody>
      </p:sp>
      <p:sp>
        <p:nvSpPr>
          <p:cNvPr id="110" name="Google Shape;110;p22"/>
          <p:cNvSpPr txBox="1"/>
          <p:nvPr/>
        </p:nvSpPr>
        <p:spPr>
          <a:xfrm>
            <a:off x="577800" y="1640715"/>
            <a:ext cx="7570500" cy="3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7150" rIns="0" bIns="0" anchor="t" anchorCtr="0">
            <a:spAutoFit/>
          </a:bodyPr>
          <a:lstStyle/>
          <a:p>
            <a:pPr marL="12700" marR="241300" lvl="0" indent="0" algn="l" rtl="0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SzPts val="800"/>
              <a:buNone/>
            </a:pPr>
            <a:r>
              <a:rPr lang="ja" sz="1800">
                <a:solidFill>
                  <a:srgbClr val="4A86E8"/>
                </a:solidFill>
                <a:latin typeface="Meiryo"/>
                <a:ea typeface="Meiryo"/>
                <a:cs typeface="Meiryo"/>
                <a:sym typeface="Meiryo"/>
              </a:rPr>
              <a:t>プロダクトの開発計画と今後の資金調達について記載ください。</a:t>
            </a:r>
            <a:endParaRPr sz="1800">
              <a:solidFill>
                <a:srgbClr val="4A86E8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>
            <a:spLocks noGrp="1"/>
          </p:cNvSpPr>
          <p:nvPr>
            <p:ph type="title"/>
          </p:nvPr>
        </p:nvSpPr>
        <p:spPr>
          <a:xfrm>
            <a:off x="303025" y="281350"/>
            <a:ext cx="3697500" cy="4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5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3カ年の収支計画</a:t>
            </a:r>
            <a:endParaRPr/>
          </a:p>
        </p:txBody>
      </p:sp>
      <p:graphicFrame>
        <p:nvGraphicFramePr>
          <p:cNvPr id="116" name="Google Shape;116;p23"/>
          <p:cNvGraphicFramePr/>
          <p:nvPr/>
        </p:nvGraphicFramePr>
        <p:xfrm>
          <a:off x="1261050" y="1169572"/>
          <a:ext cx="7172500" cy="3596350"/>
        </p:xfrm>
        <a:graphic>
          <a:graphicData uri="http://schemas.openxmlformats.org/drawingml/2006/table">
            <a:tbl>
              <a:tblPr>
                <a:noFill/>
                <a:tableStyleId>{8FAFC04D-6CF8-422F-930A-BCA3C88D700B}</a:tableStyleId>
              </a:tblPr>
              <a:tblGrid>
                <a:gridCol w="17931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931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931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931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会社設立年度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1年目（〇年〇月設立）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2年目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3年目</a:t>
                      </a: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①売上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②売上原価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③売上総利益（①-②）</a:t>
                      </a:r>
                      <a:br>
                        <a:rPr lang="ja" sz="800"/>
                      </a:br>
                      <a:r>
                        <a:rPr lang="ja" sz="800"/>
                        <a:t>（売上比　〇％）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④販売費・一般管理費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人件費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広告宣伝費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研究開発・設備投資費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事務所家賃・水道光熱費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その他経費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47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sz="800"/>
                        <a:t>⑤営業利益（③-④）</a:t>
                      </a:r>
                      <a:br>
                        <a:rPr lang="ja" sz="800"/>
                      </a:br>
                      <a:r>
                        <a:rPr lang="ja" sz="800"/>
                        <a:t>（売上比　〇％）</a:t>
                      </a: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7" name="Google Shape;117;p23"/>
          <p:cNvSpPr txBox="1"/>
          <p:nvPr/>
        </p:nvSpPr>
        <p:spPr>
          <a:xfrm>
            <a:off x="7538350" y="825725"/>
            <a:ext cx="895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800"/>
              <a:t>単位（百万円）</a:t>
            </a:r>
            <a:endParaRPr sz="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393</Words>
  <Application>Microsoft Office PowerPoint</Application>
  <PresentationFormat>画面に合わせる (16:9)</PresentationFormat>
  <Paragraphs>71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Meiryo</vt:lpstr>
      <vt:lpstr>Arial</vt:lpstr>
      <vt:lpstr>Calibri</vt:lpstr>
      <vt:lpstr>Simple Light</vt:lpstr>
      <vt:lpstr>〇〇事業計画書</vt:lpstr>
      <vt:lpstr>　ビジョン</vt:lpstr>
      <vt:lpstr>　事業化の背景</vt:lpstr>
      <vt:lpstr>課題の解決方法（プロダクト内容）</vt:lpstr>
      <vt:lpstr>事業の新規性・競合に対する優位性</vt:lpstr>
      <vt:lpstr>ビジネスモデルの概要</vt:lpstr>
      <vt:lpstr>市場規模</vt:lpstr>
      <vt:lpstr>プロダクト開発戦略と資金調達計画</vt:lpstr>
      <vt:lpstr>3カ年の収支計画</vt:lpstr>
      <vt:lpstr>今後の1年間の活動計画</vt:lpstr>
      <vt:lpstr>　Team概要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〇〇事業計画書</dc:title>
  <dc:creator>sanren-20</dc:creator>
  <cp:lastModifiedBy>尾坂 康博 y o.</cp:lastModifiedBy>
  <cp:revision>7</cp:revision>
  <cp:lastPrinted>2022-05-18T00:20:02Z</cp:lastPrinted>
  <dcterms:modified xsi:type="dcterms:W3CDTF">2022-05-23T01:57:39Z</dcterms:modified>
</cp:coreProperties>
</file>