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12192000" cy="6858000"/>
  <p:notesSz cx="9939338" cy="6807200"/>
  <p:custDataLst>
    <p:custData r:id="rId1"/>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h6azDp8IpHZdZ8+O5GSfJGFG2YR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4991A26-0FD1-4338-A0E6-B98C429F0989}">
  <a:tblStyle styleId="{04991A26-0FD1-4338-A0E6-B98C429F0989}"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53" autoAdjust="0"/>
    <p:restoredTop sz="94660"/>
  </p:normalViewPr>
  <p:slideViewPr>
    <p:cSldViewPr snapToGrid="0">
      <p:cViewPr varScale="1">
        <p:scale>
          <a:sx n="73" d="100"/>
          <a:sy n="73" d="100"/>
        </p:scale>
        <p:origin x="1116" y="6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Master" Target="slideMasters/slideMaster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93934" y="3233420"/>
            <a:ext cx="7951470" cy="3063240"/>
          </a:xfrm>
          <a:prstGeom prst="rect">
            <a:avLst/>
          </a:prstGeom>
          <a:noFill/>
          <a:ln>
            <a:noFill/>
          </a:ln>
        </p:spPr>
        <p:txBody>
          <a:bodyPr spcFirstLastPara="1" wrap="square" lIns="80363" tIns="80363" rIns="80363" bIns="80363"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87524803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5: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43" name="Google Shape;43;p5: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1437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7: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51" name="Google Shape;51;p7: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0093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9: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57" name="Google Shape;57;p9: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8890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11: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63" name="Google Shape;63;p11: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11044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11bdd522523_0_18: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69" name="Google Shape;69;g11bdd522523_0_18: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04222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5: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83" name="Google Shape;83;p15: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98632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1bd31eeb6a_0_0: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90" name="Google Shape;90;g11bd31eeb6a_0_0: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63444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7: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107" name="Google Shape;107;p17: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9502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19:notes"/>
          <p:cNvSpPr txBox="1">
            <a:spLocks noGrp="1"/>
          </p:cNvSpPr>
          <p:nvPr>
            <p:ph type="body" idx="1"/>
          </p:nvPr>
        </p:nvSpPr>
        <p:spPr>
          <a:xfrm>
            <a:off x="993934" y="3233420"/>
            <a:ext cx="7951470" cy="3063240"/>
          </a:xfrm>
          <a:prstGeom prst="rect">
            <a:avLst/>
          </a:prstGeom>
        </p:spPr>
        <p:txBody>
          <a:bodyPr spcFirstLastPara="1" wrap="square" lIns="80363" tIns="80363" rIns="80363" bIns="80363" anchor="t" anchorCtr="0">
            <a:noAutofit/>
          </a:bodyPr>
          <a:lstStyle/>
          <a:p>
            <a:pPr marL="0" indent="0">
              <a:buNone/>
            </a:pPr>
            <a:endParaRPr dirty="0"/>
          </a:p>
        </p:txBody>
      </p:sp>
      <p:sp>
        <p:nvSpPr>
          <p:cNvPr id="113" name="Google Shape;113;p19:notes"/>
          <p:cNvSpPr>
            <a:spLocks noGrp="1" noRot="1" noChangeAspect="1"/>
          </p:cNvSpPr>
          <p:nvPr>
            <p:ph type="sldImg" idx="2"/>
          </p:nvPr>
        </p:nvSpPr>
        <p:spPr>
          <a:xfrm>
            <a:off x="2701925" y="511175"/>
            <a:ext cx="4537075" cy="25527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85218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3"/>
        <p:cNvGrpSpPr/>
        <p:nvPr/>
      </p:nvGrpSpPr>
      <p:grpSpPr>
        <a:xfrm>
          <a:off x="0" y="0"/>
          <a:ext cx="0" cy="0"/>
          <a:chOff x="0" y="0"/>
          <a:chExt cx="0" cy="0"/>
        </a:xfrm>
      </p:grpSpPr>
      <p:sp>
        <p:nvSpPr>
          <p:cNvPr id="14" name="Google Shape;14;p25"/>
          <p:cNvSpPr txBox="1">
            <a:spLocks noGrp="1"/>
          </p:cNvSpPr>
          <p:nvPr>
            <p:ph type="title"/>
          </p:nvPr>
        </p:nvSpPr>
        <p:spPr>
          <a:xfrm>
            <a:off x="-12700" y="339979"/>
            <a:ext cx="12217400" cy="635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0" i="0" u="sng">
                <a:solidFill>
                  <a:srgbClr val="177DC3"/>
                </a:solidFill>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25"/>
          <p:cNvSpPr txBox="1">
            <a:spLocks noGrp="1"/>
          </p:cNvSpPr>
          <p:nvPr>
            <p:ph type="body" idx="1"/>
          </p:nvPr>
        </p:nvSpPr>
        <p:spPr>
          <a:xfrm>
            <a:off x="587451" y="1456766"/>
            <a:ext cx="11017097" cy="4719955"/>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2800" b="0" i="0">
                <a:solidFill>
                  <a:srgbClr val="737373"/>
                </a:solidFill>
                <a:latin typeface="Meiryo"/>
                <a:ea typeface="Meiryo"/>
                <a:cs typeface="Meiryo"/>
                <a:sym typeface="Meiryo"/>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16" name="Google Shape;16;p25"/>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7" name="Google Shape;17;p25"/>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8" name="Google Shape;18;p25"/>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dirty="0">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lt1"/>
        </a:solidFill>
        <a:effectLst/>
      </p:bgPr>
    </p:bg>
    <p:spTree>
      <p:nvGrpSpPr>
        <p:cNvPr id="1" name="Shape 19"/>
        <p:cNvGrpSpPr/>
        <p:nvPr/>
      </p:nvGrpSpPr>
      <p:grpSpPr>
        <a:xfrm>
          <a:off x="0" y="0"/>
          <a:ext cx="0" cy="0"/>
          <a:chOff x="0" y="0"/>
          <a:chExt cx="0" cy="0"/>
        </a:xfrm>
      </p:grpSpPr>
      <p:sp>
        <p:nvSpPr>
          <p:cNvPr id="20" name="Google Shape;20;p26"/>
          <p:cNvSpPr txBox="1">
            <a:spLocks noGrp="1"/>
          </p:cNvSpPr>
          <p:nvPr>
            <p:ph type="title"/>
          </p:nvPr>
        </p:nvSpPr>
        <p:spPr>
          <a:xfrm>
            <a:off x="-12700" y="339979"/>
            <a:ext cx="12217400" cy="635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0" i="0" u="sng">
                <a:solidFill>
                  <a:srgbClr val="177DC3"/>
                </a:solidFill>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6"/>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2" name="Google Shape;22;p26"/>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3" name="Google Shape;23;p26"/>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dirty="0">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4"/>
        <p:cNvGrpSpPr/>
        <p:nvPr/>
      </p:nvGrpSpPr>
      <p:grpSpPr>
        <a:xfrm>
          <a:off x="0" y="0"/>
          <a:ext cx="0" cy="0"/>
          <a:chOff x="0" y="0"/>
          <a:chExt cx="0" cy="0"/>
        </a:xfrm>
      </p:grpSpPr>
      <p:sp>
        <p:nvSpPr>
          <p:cNvPr id="25" name="Google Shape;25;p27"/>
          <p:cNvSpPr txBox="1">
            <a:spLocks noGrp="1"/>
          </p:cNvSpPr>
          <p:nvPr>
            <p:ph type="ctrTitle"/>
          </p:nvPr>
        </p:nvSpPr>
        <p:spPr>
          <a:xfrm>
            <a:off x="914400" y="2125980"/>
            <a:ext cx="10363200" cy="144018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27"/>
          <p:cNvSpPr txBox="1">
            <a:spLocks noGrp="1"/>
          </p:cNvSpPr>
          <p:nvPr>
            <p:ph type="subTitle" idx="1"/>
          </p:nvPr>
        </p:nvSpPr>
        <p:spPr>
          <a:xfrm>
            <a:off x="1828800" y="3840480"/>
            <a:ext cx="8534400" cy="17145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7"/>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8" name="Google Shape;28;p27"/>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9" name="Google Shape;29;p27"/>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dirty="0">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30"/>
        <p:cNvGrpSpPr/>
        <p:nvPr/>
      </p:nvGrpSpPr>
      <p:grpSpPr>
        <a:xfrm>
          <a:off x="0" y="0"/>
          <a:ext cx="0" cy="0"/>
          <a:chOff x="0" y="0"/>
          <a:chExt cx="0" cy="0"/>
        </a:xfrm>
      </p:grpSpPr>
      <p:sp>
        <p:nvSpPr>
          <p:cNvPr id="31" name="Google Shape;31;p28"/>
          <p:cNvSpPr txBox="1">
            <a:spLocks noGrp="1"/>
          </p:cNvSpPr>
          <p:nvPr>
            <p:ph type="title"/>
          </p:nvPr>
        </p:nvSpPr>
        <p:spPr>
          <a:xfrm>
            <a:off x="-12700" y="339979"/>
            <a:ext cx="12217400" cy="6350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4000" b="0" i="0" u="sng">
                <a:solidFill>
                  <a:srgbClr val="177DC3"/>
                </a:solidFill>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28"/>
          <p:cNvSpPr txBox="1">
            <a:spLocks noGrp="1"/>
          </p:cNvSpPr>
          <p:nvPr>
            <p:ph type="body" idx="1"/>
          </p:nvPr>
        </p:nvSpPr>
        <p:spPr>
          <a:xfrm>
            <a:off x="609600" y="1577340"/>
            <a:ext cx="5303520" cy="452628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3" name="Google Shape;33;p28"/>
          <p:cNvSpPr txBox="1">
            <a:spLocks noGrp="1"/>
          </p:cNvSpPr>
          <p:nvPr>
            <p:ph type="body" idx="2"/>
          </p:nvPr>
        </p:nvSpPr>
        <p:spPr>
          <a:xfrm>
            <a:off x="6278880" y="1577340"/>
            <a:ext cx="5303520" cy="452628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4" name="Google Shape;34;p28"/>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5" name="Google Shape;35;p28"/>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6" name="Google Shape;36;p28"/>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dirty="0">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7"/>
        <p:cNvGrpSpPr/>
        <p:nvPr/>
      </p:nvGrpSpPr>
      <p:grpSpPr>
        <a:xfrm>
          <a:off x="0" y="0"/>
          <a:ext cx="0" cy="0"/>
          <a:chOff x="0" y="0"/>
          <a:chExt cx="0" cy="0"/>
        </a:xfrm>
      </p:grpSpPr>
      <p:sp>
        <p:nvSpPr>
          <p:cNvPr id="38" name="Google Shape;38;p29"/>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29"/>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29"/>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lvl="0" indent="0" algn="r">
              <a:spcBef>
                <a:spcPts val="0"/>
              </a:spcBef>
              <a:buNone/>
              <a:defRPr>
                <a:solidFill>
                  <a:srgbClr val="888888"/>
                </a:solidFill>
              </a:defRPr>
            </a:lvl1pPr>
            <a:lvl2pPr marL="0" lvl="1" indent="0" algn="r">
              <a:spcBef>
                <a:spcPts val="0"/>
              </a:spcBef>
              <a:buNone/>
              <a:defRPr>
                <a:solidFill>
                  <a:srgbClr val="888888"/>
                </a:solidFill>
              </a:defRPr>
            </a:lvl2pPr>
            <a:lvl3pPr marL="0" lvl="2" indent="0" algn="r">
              <a:spcBef>
                <a:spcPts val="0"/>
              </a:spcBef>
              <a:buNone/>
              <a:defRPr>
                <a:solidFill>
                  <a:srgbClr val="888888"/>
                </a:solidFill>
              </a:defRPr>
            </a:lvl3pPr>
            <a:lvl4pPr marL="0" lvl="3" indent="0" algn="r">
              <a:spcBef>
                <a:spcPts val="0"/>
              </a:spcBef>
              <a:buNone/>
              <a:defRPr>
                <a:solidFill>
                  <a:srgbClr val="888888"/>
                </a:solidFill>
              </a:defRPr>
            </a:lvl4pPr>
            <a:lvl5pPr marL="0" lvl="4" indent="0" algn="r">
              <a:spcBef>
                <a:spcPts val="0"/>
              </a:spcBef>
              <a:buNone/>
              <a:defRPr>
                <a:solidFill>
                  <a:srgbClr val="888888"/>
                </a:solidFill>
              </a:defRPr>
            </a:lvl5pPr>
            <a:lvl6pPr marL="0" lvl="5" indent="0" algn="r">
              <a:spcBef>
                <a:spcPts val="0"/>
              </a:spcBef>
              <a:buNone/>
              <a:defRPr>
                <a:solidFill>
                  <a:srgbClr val="888888"/>
                </a:solidFill>
              </a:defRPr>
            </a:lvl6pPr>
            <a:lvl7pPr marL="0" lvl="6" indent="0" algn="r">
              <a:spcBef>
                <a:spcPts val="0"/>
              </a:spcBef>
              <a:buNone/>
              <a:defRPr>
                <a:solidFill>
                  <a:srgbClr val="888888"/>
                </a:solidFill>
              </a:defRPr>
            </a:lvl7pPr>
            <a:lvl8pPr marL="0" lvl="7" indent="0" algn="r">
              <a:spcBef>
                <a:spcPts val="0"/>
              </a:spcBef>
              <a:buNone/>
              <a:defRPr>
                <a:solidFill>
                  <a:srgbClr val="888888"/>
                </a:solidFill>
              </a:defRPr>
            </a:lvl8pPr>
            <a:lvl9pPr marL="0" lvl="8" indent="0" algn="r">
              <a:spcBef>
                <a:spcPts val="0"/>
              </a:spcBef>
              <a:buNone/>
              <a:defRPr>
                <a:solidFill>
                  <a:srgbClr val="888888"/>
                </a:solidFill>
              </a:defRPr>
            </a:lvl9pPr>
          </a:lstStyle>
          <a:p>
            <a:pPr marL="0" lvl="0" indent="0" algn="r" rtl="0">
              <a:spcBef>
                <a:spcPts val="0"/>
              </a:spcBef>
              <a:spcAft>
                <a:spcPts val="0"/>
              </a:spcAft>
              <a:buNone/>
            </a:pPr>
            <a:fld id="{00000000-1234-1234-1234-123412341234}" type="slidenum">
              <a:rPr lang="en-US"/>
              <a:t>‹#›</a:t>
            </a:fld>
            <a:endParaRPr sz="1800" dirty="0">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4"/>
          <p:cNvSpPr/>
          <p:nvPr/>
        </p:nvSpPr>
        <p:spPr>
          <a:xfrm>
            <a:off x="0" y="1132332"/>
            <a:ext cx="12192000" cy="0"/>
          </a:xfrm>
          <a:custGeom>
            <a:avLst/>
            <a:gdLst/>
            <a:ahLst/>
            <a:cxnLst/>
            <a:rect l="l" t="t" r="r" b="b"/>
            <a:pathLst>
              <a:path w="12192000" h="120000" extrusionOk="0">
                <a:moveTo>
                  <a:pt x="0" y="0"/>
                </a:moveTo>
                <a:lnTo>
                  <a:pt x="12192000" y="0"/>
                </a:lnTo>
              </a:path>
            </a:pathLst>
          </a:custGeom>
          <a:noFill/>
          <a:ln w="9525" cap="flat" cmpd="sng">
            <a:solidFill>
              <a:srgbClr val="177DC3"/>
            </a:solidFill>
            <a:prstDash val="solid"/>
            <a:round/>
            <a:headEnd type="none" w="sm" len="sm"/>
            <a:tailEnd type="none" w="sm" len="sm"/>
          </a:ln>
        </p:spPr>
        <p:txBody>
          <a:bodyPr spcFirstLastPara="1" wrap="square" lIns="0" tIns="0" rIns="0" bIns="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7" name="Google Shape;7;p24"/>
          <p:cNvSpPr/>
          <p:nvPr/>
        </p:nvSpPr>
        <p:spPr>
          <a:xfrm>
            <a:off x="0" y="0"/>
            <a:ext cx="12192000" cy="6858000"/>
          </a:xfrm>
          <a:custGeom>
            <a:avLst/>
            <a:gdLst/>
            <a:ahLst/>
            <a:cxnLst/>
            <a:rect l="l" t="t" r="r" b="b"/>
            <a:pathLst>
              <a:path w="12192000" h="6858000" extrusionOk="0">
                <a:moveTo>
                  <a:pt x="0" y="6858000"/>
                </a:moveTo>
                <a:lnTo>
                  <a:pt x="12192000" y="6858000"/>
                </a:lnTo>
                <a:lnTo>
                  <a:pt x="12192000" y="0"/>
                </a:lnTo>
                <a:lnTo>
                  <a:pt x="0" y="0"/>
                </a:lnTo>
                <a:lnTo>
                  <a:pt x="0" y="6858000"/>
                </a:lnTo>
                <a:close/>
              </a:path>
            </a:pathLst>
          </a:custGeom>
          <a:solidFill>
            <a:srgbClr val="3D3D3D">
              <a:alpha val="9803"/>
            </a:srgbClr>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8" name="Google Shape;8;p24"/>
          <p:cNvSpPr txBox="1">
            <a:spLocks noGrp="1"/>
          </p:cNvSpPr>
          <p:nvPr>
            <p:ph type="title"/>
          </p:nvPr>
        </p:nvSpPr>
        <p:spPr>
          <a:xfrm>
            <a:off x="-12700" y="339979"/>
            <a:ext cx="12217400" cy="6350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4000" b="0" i="0" u="sng" strike="noStrike" cap="none">
                <a:solidFill>
                  <a:srgbClr val="177DC3"/>
                </a:solidFill>
                <a:latin typeface="Meiryo"/>
                <a:ea typeface="Meiryo"/>
                <a:cs typeface="Meiryo"/>
                <a:sym typeface="Meiry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24"/>
          <p:cNvSpPr txBox="1">
            <a:spLocks noGrp="1"/>
          </p:cNvSpPr>
          <p:nvPr>
            <p:ph type="body" idx="1"/>
          </p:nvPr>
        </p:nvSpPr>
        <p:spPr>
          <a:xfrm>
            <a:off x="587451" y="1456766"/>
            <a:ext cx="11017097" cy="4719955"/>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2800" b="0" i="0" u="none" strike="noStrike" cap="none">
                <a:solidFill>
                  <a:srgbClr val="737373"/>
                </a:solidFill>
                <a:latin typeface="Meiryo"/>
                <a:ea typeface="Meiryo"/>
                <a:cs typeface="Meiryo"/>
                <a:sym typeface="Meiryo"/>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0" name="Google Shape;10;p24"/>
          <p:cNvSpPr txBox="1">
            <a:spLocks noGrp="1"/>
          </p:cNvSpPr>
          <p:nvPr>
            <p:ph type="ftr" idx="11"/>
          </p:nvPr>
        </p:nvSpPr>
        <p:spPr>
          <a:xfrm>
            <a:off x="4145280" y="6377940"/>
            <a:ext cx="3901440" cy="342900"/>
          </a:xfrm>
          <a:prstGeom prst="rect">
            <a:avLst/>
          </a:prstGeom>
          <a:noFill/>
          <a:ln>
            <a:noFill/>
          </a:ln>
        </p:spPr>
        <p:txBody>
          <a:bodyPr spcFirstLastPara="1" wrap="square" lIns="0" tIns="0" rIns="0" bIns="0" anchor="t" anchorCtr="0">
            <a:spAutoFit/>
          </a:bodyPr>
          <a:lstStyle>
            <a:lvl1pPr marR="0" lvl="0" algn="ctr" rtl="0">
              <a:spcBef>
                <a:spcPts val="0"/>
              </a:spcBef>
              <a:spcAft>
                <a:spcPts val="0"/>
              </a:spcAft>
              <a:buSzPts val="1400"/>
              <a:buNone/>
              <a:defRPr sz="18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1" name="Google Shape;11;p24"/>
          <p:cNvSpPr txBox="1">
            <a:spLocks noGrp="1"/>
          </p:cNvSpPr>
          <p:nvPr>
            <p:ph type="dt" idx="10"/>
          </p:nvPr>
        </p:nvSpPr>
        <p:spPr>
          <a:xfrm>
            <a:off x="609600" y="6377940"/>
            <a:ext cx="2804160" cy="34290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1800">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2" name="Google Shape;12;p24"/>
          <p:cNvSpPr txBox="1">
            <a:spLocks noGrp="1"/>
          </p:cNvSpPr>
          <p:nvPr>
            <p:ph type="sldNum" idx="12"/>
          </p:nvPr>
        </p:nvSpPr>
        <p:spPr>
          <a:xfrm>
            <a:off x="8778240" y="6377940"/>
            <a:ext cx="2804160" cy="342900"/>
          </a:xfrm>
          <a:prstGeom prst="rect">
            <a:avLst/>
          </a:prstGeom>
          <a:noFill/>
          <a:ln>
            <a:noFill/>
          </a:ln>
        </p:spPr>
        <p:txBody>
          <a:bodyPr spcFirstLastPara="1" wrap="square" lIns="0" tIns="0" rIns="0" bIns="0" anchor="t" anchorCtr="0">
            <a:spAutoFit/>
          </a:bodyPr>
          <a:lstStyle>
            <a:lvl1pPr marL="0" marR="0" lvl="0" indent="0" algn="r" rtl="0">
              <a:spcBef>
                <a:spcPts val="0"/>
              </a:spcBef>
              <a:buNone/>
              <a:defRPr sz="1800">
                <a:solidFill>
                  <a:srgbClr val="888888"/>
                </a:solidFill>
                <a:latin typeface="Calibri"/>
                <a:ea typeface="Calibri"/>
                <a:cs typeface="Calibri"/>
                <a:sym typeface="Calibri"/>
              </a:defRPr>
            </a:lvl1pPr>
            <a:lvl2pPr marL="0" marR="0" lvl="1" indent="0" algn="r" rtl="0">
              <a:spcBef>
                <a:spcPts val="0"/>
              </a:spcBef>
              <a:buNone/>
              <a:defRPr sz="1800">
                <a:solidFill>
                  <a:srgbClr val="888888"/>
                </a:solidFill>
                <a:latin typeface="Calibri"/>
                <a:ea typeface="Calibri"/>
                <a:cs typeface="Calibri"/>
                <a:sym typeface="Calibri"/>
              </a:defRPr>
            </a:lvl2pPr>
            <a:lvl3pPr marL="0" marR="0" lvl="2" indent="0" algn="r" rtl="0">
              <a:spcBef>
                <a:spcPts val="0"/>
              </a:spcBef>
              <a:buNone/>
              <a:defRPr sz="1800">
                <a:solidFill>
                  <a:srgbClr val="888888"/>
                </a:solidFill>
                <a:latin typeface="Calibri"/>
                <a:ea typeface="Calibri"/>
                <a:cs typeface="Calibri"/>
                <a:sym typeface="Calibri"/>
              </a:defRPr>
            </a:lvl3pPr>
            <a:lvl4pPr marL="0" marR="0" lvl="3" indent="0" algn="r" rtl="0">
              <a:spcBef>
                <a:spcPts val="0"/>
              </a:spcBef>
              <a:buNone/>
              <a:defRPr sz="1800">
                <a:solidFill>
                  <a:srgbClr val="888888"/>
                </a:solidFill>
                <a:latin typeface="Calibri"/>
                <a:ea typeface="Calibri"/>
                <a:cs typeface="Calibri"/>
                <a:sym typeface="Calibri"/>
              </a:defRPr>
            </a:lvl4pPr>
            <a:lvl5pPr marL="0" marR="0" lvl="4" indent="0" algn="r" rtl="0">
              <a:spcBef>
                <a:spcPts val="0"/>
              </a:spcBef>
              <a:buNone/>
              <a:defRPr sz="1800">
                <a:solidFill>
                  <a:srgbClr val="888888"/>
                </a:solidFill>
                <a:latin typeface="Calibri"/>
                <a:ea typeface="Calibri"/>
                <a:cs typeface="Calibri"/>
                <a:sym typeface="Calibri"/>
              </a:defRPr>
            </a:lvl5pPr>
            <a:lvl6pPr marL="0" marR="0" lvl="5" indent="0" algn="r" rtl="0">
              <a:spcBef>
                <a:spcPts val="0"/>
              </a:spcBef>
              <a:buNone/>
              <a:defRPr sz="1800">
                <a:solidFill>
                  <a:srgbClr val="888888"/>
                </a:solidFill>
                <a:latin typeface="Calibri"/>
                <a:ea typeface="Calibri"/>
                <a:cs typeface="Calibri"/>
                <a:sym typeface="Calibri"/>
              </a:defRPr>
            </a:lvl6pPr>
            <a:lvl7pPr marL="0" marR="0" lvl="6" indent="0" algn="r" rtl="0">
              <a:spcBef>
                <a:spcPts val="0"/>
              </a:spcBef>
              <a:buNone/>
              <a:defRPr sz="1800">
                <a:solidFill>
                  <a:srgbClr val="888888"/>
                </a:solidFill>
                <a:latin typeface="Calibri"/>
                <a:ea typeface="Calibri"/>
                <a:cs typeface="Calibri"/>
                <a:sym typeface="Calibri"/>
              </a:defRPr>
            </a:lvl7pPr>
            <a:lvl8pPr marL="0" marR="0" lvl="7" indent="0" algn="r" rtl="0">
              <a:spcBef>
                <a:spcPts val="0"/>
              </a:spcBef>
              <a:buNone/>
              <a:defRPr sz="1800">
                <a:solidFill>
                  <a:srgbClr val="888888"/>
                </a:solidFill>
                <a:latin typeface="Calibri"/>
                <a:ea typeface="Calibri"/>
                <a:cs typeface="Calibri"/>
                <a:sym typeface="Calibri"/>
              </a:defRPr>
            </a:lvl8pPr>
            <a:lvl9pPr marL="0" marR="0" lvl="8" indent="0" algn="r" rtl="0">
              <a:spcBef>
                <a:spcPts val="0"/>
              </a:spcBef>
              <a:buNone/>
              <a:defRPr sz="18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b="0" u="none"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4"/>
        <p:cNvGrpSpPr/>
        <p:nvPr/>
      </p:nvGrpSpPr>
      <p:grpSpPr>
        <a:xfrm>
          <a:off x="0" y="0"/>
          <a:ext cx="0" cy="0"/>
          <a:chOff x="0" y="0"/>
          <a:chExt cx="0" cy="0"/>
        </a:xfrm>
      </p:grpSpPr>
      <p:sp>
        <p:nvSpPr>
          <p:cNvPr id="45" name="Google Shape;45;p5"/>
          <p:cNvSpPr txBox="1">
            <a:spLocks noGrp="1"/>
          </p:cNvSpPr>
          <p:nvPr>
            <p:ph type="title"/>
          </p:nvPr>
        </p:nvSpPr>
        <p:spPr>
          <a:xfrm>
            <a:off x="916939" y="2444877"/>
            <a:ext cx="9595485" cy="936154"/>
          </a:xfrm>
          <a:prstGeom prst="rect">
            <a:avLst/>
          </a:prstGeom>
          <a:noFill/>
          <a:ln>
            <a:noFill/>
          </a:ln>
        </p:spPr>
        <p:txBody>
          <a:bodyPr spcFirstLastPara="1" wrap="square" lIns="0" tIns="12700" rIns="0" bIns="0" anchor="t" anchorCtr="0">
            <a:spAutoFit/>
          </a:bodyPr>
          <a:lstStyle/>
          <a:p>
            <a:pPr marL="12700" lvl="0" indent="0" algn="l" rtl="0">
              <a:lnSpc>
                <a:spcPct val="100000"/>
              </a:lnSpc>
              <a:spcBef>
                <a:spcPts val="0"/>
              </a:spcBef>
              <a:spcAft>
                <a:spcPts val="0"/>
              </a:spcAft>
              <a:buNone/>
            </a:pPr>
            <a:r>
              <a:rPr lang="en-US" sz="6000" u="none" kern="100" dirty="0">
                <a:latin typeface="Arial" panose="020B0604020202020204" pitchFamily="34" charset="0"/>
                <a:ea typeface="Meiryo UI" panose="020B0604030504040204" pitchFamily="50" charset="-128"/>
              </a:rPr>
              <a:t>Title (cover) slide</a:t>
            </a:r>
            <a:endParaRPr sz="6000" kern="100" dirty="0">
              <a:latin typeface="Arial" panose="020B0604020202020204" pitchFamily="34" charset="0"/>
              <a:ea typeface="Meiryo UI" panose="020B0604030504040204" pitchFamily="50" charset="-128"/>
            </a:endParaRPr>
          </a:p>
        </p:txBody>
      </p:sp>
      <p:sp>
        <p:nvSpPr>
          <p:cNvPr id="46" name="Google Shape;46;p5"/>
          <p:cNvSpPr txBox="1"/>
          <p:nvPr/>
        </p:nvSpPr>
        <p:spPr>
          <a:xfrm>
            <a:off x="916951" y="3472425"/>
            <a:ext cx="10736400" cy="1000318"/>
          </a:xfrm>
          <a:prstGeom prst="rect">
            <a:avLst/>
          </a:prstGeom>
          <a:noFill/>
          <a:ln>
            <a:noFill/>
          </a:ln>
        </p:spPr>
        <p:txBody>
          <a:bodyPr spcFirstLastPara="1" wrap="square" lIns="0" tIns="102850" rIns="0" bIns="0" anchor="t" anchorCtr="0">
            <a:spAutoFit/>
          </a:bodyPr>
          <a:lstStyle/>
          <a:p>
            <a:pPr marL="12700" marR="0" lvl="0" indent="0" algn="l" rtl="0">
              <a:lnSpc>
                <a:spcPct val="100000"/>
              </a:lnSpc>
              <a:spcBef>
                <a:spcPts val="0"/>
              </a:spcBef>
              <a:spcAft>
                <a:spcPts val="0"/>
              </a:spcAft>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You can use the name of the idea that you want to commercialize as the title.</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a:p>
            <a:pPr marL="12700" marR="319405" lvl="0" indent="0" algn="l" rtl="0">
              <a:lnSpc>
                <a:spcPct val="107916"/>
              </a:lnSpc>
              <a:spcBef>
                <a:spcPts val="1035"/>
              </a:spcBef>
              <a:spcAft>
                <a:spcPts val="0"/>
              </a:spcAft>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Express your idea in a word (or short phrase), and your objective in another.</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p:txBody>
      </p:sp>
      <p:sp>
        <p:nvSpPr>
          <p:cNvPr id="47" name="Google Shape;47;p5"/>
          <p:cNvSpPr txBox="1"/>
          <p:nvPr/>
        </p:nvSpPr>
        <p:spPr>
          <a:xfrm>
            <a:off x="7848600" y="5755200"/>
            <a:ext cx="4241192" cy="83096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kern="100" dirty="0">
                <a:latin typeface="Arial" panose="020B0604020202020204" pitchFamily="34" charset="0"/>
                <a:ea typeface="Meiryo UI" panose="020B0604030504040204" pitchFamily="50" charset="-128"/>
                <a:cs typeface="Meiryo"/>
                <a:sym typeface="Meiryo"/>
              </a:rPr>
              <a:t>Form 4 Application form for "DeepTech" and "Implementation of research outcome and resolution of regional issues" categories</a:t>
            </a:r>
            <a:endParaRPr kern="100" dirty="0">
              <a:latin typeface="Arial" panose="020B0604020202020204" pitchFamily="34" charset="0"/>
              <a:ea typeface="Meiryo UI" panose="020B0604030504040204" pitchFamily="50" charset="-128"/>
              <a:cs typeface="Meiryo"/>
              <a:sym typeface="Meiryo"/>
            </a:endParaRPr>
          </a:p>
        </p:txBody>
      </p:sp>
      <p:sp>
        <p:nvSpPr>
          <p:cNvPr id="48" name="Google Shape;48;p5"/>
          <p:cNvSpPr txBox="1"/>
          <p:nvPr/>
        </p:nvSpPr>
        <p:spPr>
          <a:xfrm>
            <a:off x="931049" y="5826300"/>
            <a:ext cx="5839205" cy="630986"/>
          </a:xfrm>
          <a:prstGeom prst="rect">
            <a:avLst/>
          </a:prstGeom>
          <a:noFill/>
          <a:ln>
            <a:noFill/>
          </a:ln>
        </p:spPr>
        <p:txBody>
          <a:bodyPr spcFirstLastPara="1" wrap="square" lIns="0" tIns="102850" rIns="0" bIns="0" anchor="t" anchorCtr="0">
            <a:spAutoFit/>
          </a:bodyPr>
          <a:lstStyle/>
          <a:p>
            <a:pPr marL="12700" marR="319405">
              <a:lnSpc>
                <a:spcPct val="107916"/>
              </a:lnSpc>
              <a:spcBef>
                <a:spcPts val="1035"/>
              </a:spcBef>
            </a:pPr>
            <a:r>
              <a:rPr lang="en-US" altLang="ja" sz="2400" kern="100" dirty="0">
                <a:solidFill>
                  <a:srgbClr val="4A86E8"/>
                </a:solidFill>
                <a:latin typeface="Arial" panose="020B0604020202020204" pitchFamily="34" charset="0"/>
                <a:ea typeface="Meiryo UI" panose="020B0604030504040204" pitchFamily="50" charset="-128"/>
                <a:cs typeface="Meiryo"/>
                <a:sym typeface="Meiryo"/>
              </a:rPr>
              <a:t>Name, X Laboratory, X University</a:t>
            </a:r>
            <a:endParaRPr lang="en-US" altLang="ja-JP" sz="24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52"/>
        <p:cNvGrpSpPr/>
        <p:nvPr/>
      </p:nvGrpSpPr>
      <p:grpSpPr>
        <a:xfrm>
          <a:off x="0" y="0"/>
          <a:ext cx="0" cy="0"/>
          <a:chOff x="0" y="0"/>
          <a:chExt cx="0" cy="0"/>
        </a:xfrm>
      </p:grpSpPr>
      <p:sp>
        <p:nvSpPr>
          <p:cNvPr id="53" name="Google Shape;53;p7"/>
          <p:cNvSpPr txBox="1">
            <a:spLocks noGrp="1"/>
          </p:cNvSpPr>
          <p:nvPr>
            <p:ph type="title"/>
          </p:nvPr>
        </p:nvSpPr>
        <p:spPr>
          <a:xfrm>
            <a:off x="-12700" y="339979"/>
            <a:ext cx="12217500" cy="6279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u="none" kern="100" dirty="0">
                <a:latin typeface="Arial" panose="020B0604020202020204" pitchFamily="34" charset="0"/>
                <a:ea typeface="Meiryo UI" panose="020B0604030504040204" pitchFamily="50" charset="-128"/>
              </a:rPr>
              <a:t> </a:t>
            </a:r>
            <a:r>
              <a:rPr lang="ja-JP" altLang="en-US" u="none" kern="100">
                <a:latin typeface="Arial" panose="020B0604020202020204" pitchFamily="34" charset="0"/>
                <a:ea typeface="Meiryo UI" panose="020B0604030504040204" pitchFamily="50" charset="-128"/>
              </a:rPr>
              <a:t>　</a:t>
            </a:r>
            <a:r>
              <a:rPr lang="en-US" kern="100" dirty="0">
                <a:latin typeface="Arial" panose="020B0604020202020204" pitchFamily="34" charset="0"/>
                <a:ea typeface="Meiryo UI" panose="020B0604030504040204" pitchFamily="50" charset="-128"/>
              </a:rPr>
              <a:t>Problem that should be solved</a:t>
            </a:r>
            <a:endParaRPr kern="100" dirty="0">
              <a:latin typeface="Arial" panose="020B0604020202020204" pitchFamily="34" charset="0"/>
              <a:ea typeface="Meiryo UI" panose="020B0604030504040204" pitchFamily="50" charset="-128"/>
            </a:endParaRPr>
          </a:p>
        </p:txBody>
      </p:sp>
      <p:sp>
        <p:nvSpPr>
          <p:cNvPr id="54" name="Google Shape;54;p7"/>
          <p:cNvSpPr txBox="1"/>
          <p:nvPr/>
        </p:nvSpPr>
        <p:spPr>
          <a:xfrm>
            <a:off x="810464" y="2262309"/>
            <a:ext cx="10094100" cy="2226551"/>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Clr>
                <a:schemeClr val="dk1"/>
              </a:buClr>
              <a:buSzPts val="1100"/>
              <a:buFont typeface="Arial"/>
              <a:buNone/>
            </a:pP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Describe the problem that you want to solve with your business idea. Provide information on the negative impacts of the problem, such as the number of people suffering and the level of economic loss. If you already know the needs that relate to this problem, describe your potential clients' thoughts on the issue.</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537299" y="339975"/>
            <a:ext cx="6805609" cy="627721"/>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kern="100" dirty="0">
                <a:latin typeface="Arial" panose="020B0604020202020204" pitchFamily="34" charset="0"/>
                <a:ea typeface="Meiryo UI" panose="020B0604030504040204" pitchFamily="50" charset="-128"/>
              </a:rPr>
              <a:t>How to solve the problem</a:t>
            </a:r>
            <a:endParaRPr kern="100" dirty="0">
              <a:latin typeface="Arial" panose="020B0604020202020204" pitchFamily="34" charset="0"/>
              <a:ea typeface="Meiryo UI" panose="020B0604030504040204" pitchFamily="50" charset="-128"/>
            </a:endParaRPr>
          </a:p>
        </p:txBody>
      </p:sp>
      <p:sp>
        <p:nvSpPr>
          <p:cNvPr id="60" name="Google Shape;60;p9"/>
          <p:cNvSpPr txBox="1"/>
          <p:nvPr/>
        </p:nvSpPr>
        <p:spPr>
          <a:xfrm>
            <a:off x="810475" y="2262295"/>
            <a:ext cx="11141380" cy="2739512"/>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Describe how to solve the problem by utilizing your unique research outcome.</a:t>
            </a:r>
          </a:p>
          <a:p>
            <a:pPr marL="12700" marR="319405" lvl="0" indent="0" algn="l" rtl="0">
              <a:lnSpc>
                <a:spcPct val="107916"/>
              </a:lnSpc>
              <a:spcBef>
                <a:spcPts val="1035"/>
              </a:spcBef>
              <a:spcAft>
                <a:spcPts val="0"/>
              </a:spcAft>
              <a:buSzPts val="1100"/>
              <a:buNone/>
            </a:pP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If you have a prototype, describe it using illustrations.</a:t>
            </a:r>
          </a:p>
          <a:p>
            <a:pPr marL="12700" marR="319405" lvl="0" indent="0" algn="l" rtl="0">
              <a:lnSpc>
                <a:spcPct val="107916"/>
              </a:lnSpc>
              <a:spcBef>
                <a:spcPts val="1035"/>
              </a:spcBef>
              <a:spcAft>
                <a:spcPts val="0"/>
              </a:spcAft>
              <a:buSzPts val="1100"/>
              <a:buNone/>
            </a:pP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Describe what kind of value could be offered as a result of solving the problem.</a:t>
            </a:r>
          </a:p>
          <a:p>
            <a:pPr marL="12700" marR="319405" lvl="0" indent="0" algn="l" rtl="0">
              <a:lnSpc>
                <a:spcPct val="107916"/>
              </a:lnSpc>
              <a:spcBef>
                <a:spcPts val="1035"/>
              </a:spcBef>
              <a:spcAft>
                <a:spcPts val="0"/>
              </a:spcAft>
              <a:buSzPts val="1100"/>
              <a:buNone/>
            </a:pP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(*Attach details of your research as an appendix at the end of slides.)</a:t>
            </a:r>
          </a:p>
          <a:p>
            <a:pPr marL="12700" marR="319405" lvl="0" indent="0" algn="l" rtl="0">
              <a:lnSpc>
                <a:spcPct val="107916"/>
              </a:lnSpc>
              <a:spcBef>
                <a:spcPts val="1035"/>
              </a:spcBef>
              <a:spcAft>
                <a:spcPts val="0"/>
              </a:spcAft>
              <a:buSzPts val="1100"/>
              <a:buNone/>
            </a:pPr>
            <a:endParaRPr lang="ja-JP" altLang="en-US" sz="2400" kern="10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640450" y="357150"/>
            <a:ext cx="5134800" cy="627721"/>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kern="100" dirty="0">
                <a:latin typeface="Arial" panose="020B0604020202020204" pitchFamily="34" charset="0"/>
                <a:ea typeface="Meiryo UI" panose="020B0604030504040204" pitchFamily="50" charset="-128"/>
              </a:rPr>
              <a:t>Market scale</a:t>
            </a:r>
            <a:endParaRPr kern="100" dirty="0">
              <a:latin typeface="Arial" panose="020B0604020202020204" pitchFamily="34" charset="0"/>
              <a:ea typeface="Meiryo UI" panose="020B0604030504040204" pitchFamily="50" charset="-128"/>
            </a:endParaRPr>
          </a:p>
        </p:txBody>
      </p:sp>
      <p:sp>
        <p:nvSpPr>
          <p:cNvPr id="66" name="Google Shape;66;p11"/>
          <p:cNvSpPr txBox="1"/>
          <p:nvPr/>
        </p:nvSpPr>
        <p:spPr>
          <a:xfrm>
            <a:off x="810475" y="1695095"/>
            <a:ext cx="10094100" cy="4591493"/>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Provide information on the following three items regarding the </a:t>
            </a: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potential </a:t>
            </a:r>
            <a:r>
              <a:rPr lang="en-US" sz="2400" kern="100" dirty="0">
                <a:solidFill>
                  <a:srgbClr val="4A86E8"/>
                </a:solidFill>
                <a:latin typeface="Arial" panose="020B0604020202020204" pitchFamily="34" charset="0"/>
                <a:ea typeface="Meiryo UI" panose="020B0604030504040204" pitchFamily="50" charset="-128"/>
                <a:cs typeface="Meiryo"/>
                <a:sym typeface="Meiryo"/>
              </a:rPr>
              <a:t>scale of the market for your business idea. If there is no market that fits your business idea, describe market scale using market forecasts or the scales of alternative product markets.</a:t>
            </a:r>
          </a:p>
          <a:p>
            <a:pPr marL="85725" marR="319405" lvl="0" algn="l" rtl="0">
              <a:lnSpc>
                <a:spcPct val="107916"/>
              </a:lnSpc>
              <a:spcBef>
                <a:spcPts val="1035"/>
              </a:spcBef>
              <a:spcAft>
                <a:spcPts val="0"/>
              </a:spcAft>
              <a:buSzPts val="1100"/>
              <a:buNone/>
            </a:pPr>
            <a:r>
              <a:rPr lang="en-US" sz="2000" kern="100" dirty="0">
                <a:solidFill>
                  <a:srgbClr val="4A86E8"/>
                </a:solidFill>
                <a:latin typeface="Arial" panose="020B0604020202020204" pitchFamily="34" charset="0"/>
                <a:ea typeface="Meiryo UI" panose="020B0604030504040204" pitchFamily="50" charset="-128"/>
                <a:cs typeface="Meiryo"/>
                <a:sym typeface="Meiryo"/>
              </a:rPr>
              <a:t>・</a:t>
            </a:r>
            <a:r>
              <a:rPr lang="ja-JP" altLang="en-US" sz="2000" kern="100" dirty="0">
                <a:solidFill>
                  <a:srgbClr val="4A86E8"/>
                </a:solidFill>
                <a:latin typeface="Arial" panose="020B0604020202020204" pitchFamily="34" charset="0"/>
                <a:ea typeface="Meiryo UI" panose="020B0604030504040204" pitchFamily="50" charset="-128"/>
                <a:cs typeface="Meiryo"/>
                <a:sym typeface="Meiryo"/>
              </a:rPr>
              <a:t> </a:t>
            </a:r>
            <a:r>
              <a:rPr lang="en-US" sz="2000" kern="100" dirty="0">
                <a:solidFill>
                  <a:srgbClr val="4A86E8"/>
                </a:solidFill>
                <a:latin typeface="Arial" panose="020B0604020202020204" pitchFamily="34" charset="0"/>
                <a:ea typeface="Meiryo UI" panose="020B0604030504040204" pitchFamily="50" charset="-128"/>
                <a:cs typeface="Meiryo"/>
                <a:sym typeface="Meiryo"/>
              </a:rPr>
              <a:t>TAM (Total Available Market)</a:t>
            </a:r>
            <a:endParaRPr sz="2000" kern="100" dirty="0">
              <a:solidFill>
                <a:srgbClr val="4A86E8"/>
              </a:solidFill>
              <a:latin typeface="Arial" panose="020B0604020202020204" pitchFamily="34" charset="0"/>
              <a:ea typeface="Meiryo UI" panose="020B0604030504040204" pitchFamily="50" charset="-128"/>
              <a:cs typeface="Meiryo"/>
              <a:sym typeface="Meiryo"/>
            </a:endParaRPr>
          </a:p>
          <a:p>
            <a:pPr marL="12700" marR="319405" lvl="0" indent="0" algn="l" rtl="0">
              <a:lnSpc>
                <a:spcPct val="107916"/>
              </a:lnSpc>
              <a:spcBef>
                <a:spcPts val="1035"/>
              </a:spcBef>
              <a:spcAft>
                <a:spcPts val="0"/>
              </a:spcAft>
              <a:buSzPts val="1100"/>
              <a:buNone/>
            </a:pPr>
            <a:r>
              <a:rPr lang="en-US" sz="2000" kern="100" dirty="0">
                <a:solidFill>
                  <a:srgbClr val="4A86E8"/>
                </a:solidFill>
                <a:latin typeface="Arial" panose="020B0604020202020204" pitchFamily="34" charset="0"/>
                <a:ea typeface="Meiryo UI" panose="020B0604030504040204" pitchFamily="50" charset="-128"/>
                <a:cs typeface="Meiryo"/>
                <a:sym typeface="Meiryo"/>
              </a:rPr>
              <a:t>→ Maximum market scale that can possibly be obtained</a:t>
            </a:r>
            <a:endParaRPr sz="2000" kern="100" dirty="0">
              <a:solidFill>
                <a:srgbClr val="4A86E8"/>
              </a:solidFill>
              <a:latin typeface="Arial" panose="020B0604020202020204" pitchFamily="34" charset="0"/>
              <a:ea typeface="Meiryo UI" panose="020B0604030504040204" pitchFamily="50" charset="-128"/>
              <a:cs typeface="Meiryo"/>
              <a:sym typeface="Meiryo"/>
            </a:endParaRPr>
          </a:p>
          <a:p>
            <a:pPr marL="85725" marR="319405" indent="0">
              <a:lnSpc>
                <a:spcPct val="107916"/>
              </a:lnSpc>
              <a:spcBef>
                <a:spcPts val="1035"/>
              </a:spcBef>
              <a:buSzPts val="1100"/>
            </a:pPr>
            <a:r>
              <a:rPr lang="en-US" sz="2000" kern="100" dirty="0">
                <a:solidFill>
                  <a:srgbClr val="4A86E8"/>
                </a:solidFill>
                <a:latin typeface="Arial" panose="020B0604020202020204" pitchFamily="34" charset="0"/>
                <a:ea typeface="Meiryo UI" panose="020B0604030504040204" pitchFamily="50" charset="-128"/>
                <a:sym typeface="Meiryo"/>
              </a:rPr>
              <a:t>・</a:t>
            </a:r>
            <a:r>
              <a:rPr lang="ja-JP" altLang="en-US" sz="2000" kern="100" dirty="0">
                <a:solidFill>
                  <a:srgbClr val="4A86E8"/>
                </a:solidFill>
                <a:latin typeface="Arial" panose="020B0604020202020204" pitchFamily="34" charset="0"/>
                <a:ea typeface="Meiryo UI" panose="020B0604030504040204" pitchFamily="50" charset="-128"/>
                <a:sym typeface="Meiryo"/>
              </a:rPr>
              <a:t> </a:t>
            </a:r>
            <a:r>
              <a:rPr lang="en-US" sz="2000" kern="100" dirty="0">
                <a:solidFill>
                  <a:srgbClr val="4A86E8"/>
                </a:solidFill>
                <a:latin typeface="Arial" panose="020B0604020202020204" pitchFamily="34" charset="0"/>
                <a:ea typeface="Meiryo UI" panose="020B0604030504040204" pitchFamily="50" charset="-128"/>
                <a:sym typeface="Meiryo"/>
              </a:rPr>
              <a:t>SAM </a:t>
            </a:r>
            <a:r>
              <a:rPr lang="en-US" altLang="ja-JP" sz="2000" kern="100" dirty="0">
                <a:solidFill>
                  <a:srgbClr val="4A86E8"/>
                </a:solidFill>
                <a:latin typeface="Arial" panose="020B0604020202020204" pitchFamily="34" charset="0"/>
                <a:ea typeface="Meiryo UI" panose="020B0604030504040204" pitchFamily="50" charset="-128"/>
                <a:sym typeface="Meiryo"/>
              </a:rPr>
              <a:t>(</a:t>
            </a:r>
            <a:r>
              <a:rPr lang="en-US" sz="2000" kern="100" dirty="0">
                <a:solidFill>
                  <a:srgbClr val="4A86E8"/>
                </a:solidFill>
                <a:latin typeface="Arial" panose="020B0604020202020204" pitchFamily="34" charset="0"/>
                <a:ea typeface="Meiryo UI" panose="020B0604030504040204" pitchFamily="50" charset="-128"/>
                <a:sym typeface="Meiryo"/>
              </a:rPr>
              <a:t>Serviceable Available Market)</a:t>
            </a:r>
            <a:endParaRPr sz="2000" kern="100" dirty="0">
              <a:solidFill>
                <a:srgbClr val="4A86E8"/>
              </a:solidFill>
              <a:latin typeface="Arial" panose="020B0604020202020204" pitchFamily="34" charset="0"/>
              <a:ea typeface="Meiryo UI" panose="020B0604030504040204" pitchFamily="50" charset="-128"/>
              <a:sym typeface="Meiryo"/>
            </a:endParaRPr>
          </a:p>
          <a:p>
            <a:pPr marL="12700" marR="319405" lvl="0" indent="0" algn="l" rtl="0">
              <a:lnSpc>
                <a:spcPct val="107916"/>
              </a:lnSpc>
              <a:spcBef>
                <a:spcPts val="1035"/>
              </a:spcBef>
              <a:spcAft>
                <a:spcPts val="0"/>
              </a:spcAft>
              <a:buSzPts val="1100"/>
              <a:buNone/>
            </a:pPr>
            <a:r>
              <a:rPr lang="en-US" sz="2000" kern="100" dirty="0">
                <a:solidFill>
                  <a:srgbClr val="4A86E8"/>
                </a:solidFill>
                <a:latin typeface="Arial" panose="020B0604020202020204" pitchFamily="34" charset="0"/>
                <a:ea typeface="Meiryo UI" panose="020B0604030504040204" pitchFamily="50" charset="-128"/>
                <a:cs typeface="Meiryo"/>
                <a:sym typeface="Meiryo"/>
              </a:rPr>
              <a:t>→ Current target market within TAM</a:t>
            </a:r>
            <a:endParaRPr sz="2000" kern="100" dirty="0">
              <a:solidFill>
                <a:srgbClr val="4A86E8"/>
              </a:solidFill>
              <a:latin typeface="Arial" panose="020B0604020202020204" pitchFamily="34" charset="0"/>
              <a:ea typeface="Meiryo UI" panose="020B0604030504040204" pitchFamily="50" charset="-128"/>
              <a:cs typeface="Meiryo"/>
              <a:sym typeface="Meiryo"/>
            </a:endParaRPr>
          </a:p>
          <a:p>
            <a:pPr marL="85725" marR="319405" indent="0">
              <a:lnSpc>
                <a:spcPct val="107916"/>
              </a:lnSpc>
              <a:spcBef>
                <a:spcPts val="1035"/>
              </a:spcBef>
              <a:buSzPts val="1100"/>
            </a:pPr>
            <a:r>
              <a:rPr lang="en-US" sz="2000" kern="100" dirty="0">
                <a:solidFill>
                  <a:srgbClr val="4A86E8"/>
                </a:solidFill>
                <a:latin typeface="Arial" panose="020B0604020202020204" pitchFamily="34" charset="0"/>
                <a:ea typeface="Meiryo UI" panose="020B0604030504040204" pitchFamily="50" charset="-128"/>
                <a:sym typeface="Meiryo"/>
              </a:rPr>
              <a:t>・</a:t>
            </a:r>
            <a:r>
              <a:rPr lang="ja-JP" altLang="en-US" sz="2000" kern="100" dirty="0">
                <a:solidFill>
                  <a:srgbClr val="4A86E8"/>
                </a:solidFill>
                <a:latin typeface="Arial" panose="020B0604020202020204" pitchFamily="34" charset="0"/>
                <a:ea typeface="Meiryo UI" panose="020B0604030504040204" pitchFamily="50" charset="-128"/>
                <a:sym typeface="Meiryo"/>
              </a:rPr>
              <a:t> </a:t>
            </a:r>
            <a:r>
              <a:rPr lang="en-US" sz="2000" kern="100" dirty="0">
                <a:solidFill>
                  <a:srgbClr val="4A86E8"/>
                </a:solidFill>
                <a:latin typeface="Arial" panose="020B0604020202020204" pitchFamily="34" charset="0"/>
                <a:ea typeface="Meiryo UI" panose="020B0604030504040204" pitchFamily="50" charset="-128"/>
                <a:sym typeface="Meiryo"/>
              </a:rPr>
              <a:t>SOM (Share of Market)</a:t>
            </a:r>
            <a:endParaRPr sz="2000" kern="100" dirty="0">
              <a:solidFill>
                <a:srgbClr val="4A86E8"/>
              </a:solidFill>
              <a:latin typeface="Arial" panose="020B0604020202020204" pitchFamily="34" charset="0"/>
              <a:ea typeface="Meiryo UI" panose="020B0604030504040204" pitchFamily="50" charset="-128"/>
              <a:sym typeface="Meiryo"/>
            </a:endParaRPr>
          </a:p>
          <a:p>
            <a:pPr marL="12700" marR="319405" lvl="0" indent="0" algn="l" rtl="0">
              <a:lnSpc>
                <a:spcPct val="107916"/>
              </a:lnSpc>
              <a:spcBef>
                <a:spcPts val="1035"/>
              </a:spcBef>
              <a:spcAft>
                <a:spcPts val="0"/>
              </a:spcAft>
              <a:buSzPts val="1100"/>
              <a:buNone/>
            </a:pPr>
            <a:r>
              <a:rPr lang="en-US" sz="2000" kern="100" dirty="0">
                <a:solidFill>
                  <a:srgbClr val="4A86E8"/>
                </a:solidFill>
                <a:latin typeface="Arial" panose="020B0604020202020204" pitchFamily="34" charset="0"/>
                <a:ea typeface="Meiryo UI" panose="020B0604030504040204" pitchFamily="50" charset="-128"/>
                <a:cs typeface="Meiryo"/>
                <a:sym typeface="Meiryo"/>
              </a:rPr>
              <a:t>→ Market that you want to obtain</a:t>
            </a:r>
            <a:endParaRPr sz="20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70"/>
        <p:cNvGrpSpPr/>
        <p:nvPr/>
      </p:nvGrpSpPr>
      <p:grpSpPr>
        <a:xfrm>
          <a:off x="0" y="0"/>
          <a:ext cx="0" cy="0"/>
          <a:chOff x="0" y="0"/>
          <a:chExt cx="0" cy="0"/>
        </a:xfrm>
      </p:grpSpPr>
      <p:sp>
        <p:nvSpPr>
          <p:cNvPr id="71" name="Google Shape;71;g11bdd522523_0_18"/>
          <p:cNvSpPr txBox="1">
            <a:spLocks noGrp="1"/>
          </p:cNvSpPr>
          <p:nvPr>
            <p:ph type="title"/>
          </p:nvPr>
        </p:nvSpPr>
        <p:spPr>
          <a:xfrm>
            <a:off x="766775" y="291000"/>
            <a:ext cx="6165900" cy="627721"/>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kern="100" dirty="0">
                <a:latin typeface="Arial" panose="020B0604020202020204" pitchFamily="34" charset="0"/>
                <a:ea typeface="Meiryo UI" panose="020B0604030504040204" pitchFamily="50" charset="-128"/>
              </a:rPr>
              <a:t>Market scale (example)</a:t>
            </a:r>
            <a:endParaRPr kern="100" dirty="0">
              <a:latin typeface="Arial" panose="020B0604020202020204" pitchFamily="34" charset="0"/>
              <a:ea typeface="Meiryo UI" panose="020B0604030504040204" pitchFamily="50" charset="-128"/>
            </a:endParaRPr>
          </a:p>
        </p:txBody>
      </p:sp>
      <p:sp>
        <p:nvSpPr>
          <p:cNvPr id="72" name="Google Shape;72;g11bdd522523_0_18"/>
          <p:cNvSpPr/>
          <p:nvPr/>
        </p:nvSpPr>
        <p:spPr>
          <a:xfrm>
            <a:off x="766775" y="1611125"/>
            <a:ext cx="3989100" cy="3997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kern="100" dirty="0">
              <a:latin typeface="Meiryo UI" panose="020B0604030504040204" pitchFamily="50" charset="-128"/>
              <a:ea typeface="Meiryo UI" panose="020B0604030504040204" pitchFamily="50" charset="-128"/>
            </a:endParaRPr>
          </a:p>
        </p:txBody>
      </p:sp>
      <p:sp>
        <p:nvSpPr>
          <p:cNvPr id="73" name="Google Shape;73;g11bdd522523_0_18"/>
          <p:cNvSpPr/>
          <p:nvPr/>
        </p:nvSpPr>
        <p:spPr>
          <a:xfrm>
            <a:off x="1313275" y="2817300"/>
            <a:ext cx="2830800" cy="27918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kern="100" dirty="0">
              <a:latin typeface="Meiryo UI" panose="020B0604030504040204" pitchFamily="50" charset="-128"/>
              <a:ea typeface="Meiryo UI" panose="020B0604030504040204" pitchFamily="50" charset="-128"/>
            </a:endParaRPr>
          </a:p>
        </p:txBody>
      </p:sp>
      <p:sp>
        <p:nvSpPr>
          <p:cNvPr id="74" name="Google Shape;74;g11bdd522523_0_18"/>
          <p:cNvSpPr/>
          <p:nvPr/>
        </p:nvSpPr>
        <p:spPr>
          <a:xfrm>
            <a:off x="1645575" y="3541000"/>
            <a:ext cx="2119500" cy="20679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kern="100" dirty="0">
              <a:latin typeface="Meiryo UI" panose="020B0604030504040204" pitchFamily="50" charset="-128"/>
              <a:ea typeface="Meiryo UI" panose="020B0604030504040204" pitchFamily="50" charset="-128"/>
            </a:endParaRPr>
          </a:p>
        </p:txBody>
      </p:sp>
      <p:sp>
        <p:nvSpPr>
          <p:cNvPr id="75" name="Google Shape;75;g11bdd522523_0_18"/>
          <p:cNvSpPr txBox="1"/>
          <p:nvPr/>
        </p:nvSpPr>
        <p:spPr>
          <a:xfrm>
            <a:off x="3002651" y="3159523"/>
            <a:ext cx="7469700" cy="711768"/>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SAM: Current target market within TAM</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p:txBody>
      </p:sp>
      <p:sp>
        <p:nvSpPr>
          <p:cNvPr id="76" name="Google Shape;76;g11bdd522523_0_18"/>
          <p:cNvSpPr txBox="1"/>
          <p:nvPr/>
        </p:nvSpPr>
        <p:spPr>
          <a:xfrm>
            <a:off x="3002651" y="2090280"/>
            <a:ext cx="9513874" cy="711768"/>
          </a:xfrm>
          <a:prstGeom prst="rect">
            <a:avLst/>
          </a:prstGeom>
          <a:noFill/>
          <a:ln>
            <a:noFill/>
          </a:ln>
        </p:spPr>
        <p:txBody>
          <a:bodyPr spcFirstLastPara="1" wrap="square" lIns="91425" tIns="91425" rIns="91425" bIns="91425" anchor="t" anchorCtr="0">
            <a:spAutoFit/>
          </a:bodyPr>
          <a:lstStyle/>
          <a:p>
            <a:pPr marL="12700" marR="319405" lvl="0" indent="0" algn="l" rtl="0">
              <a:lnSpc>
                <a:spcPct val="107916"/>
              </a:lnSpc>
              <a:spcBef>
                <a:spcPts val="1035"/>
              </a:spcBef>
              <a:spcAft>
                <a:spcPts val="0"/>
              </a:spcAft>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TAM: Maximum market scale that can possibly be obtained</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p:txBody>
      </p:sp>
      <p:sp>
        <p:nvSpPr>
          <p:cNvPr id="77" name="Google Shape;77;g11bdd522523_0_18"/>
          <p:cNvSpPr txBox="1"/>
          <p:nvPr/>
        </p:nvSpPr>
        <p:spPr>
          <a:xfrm>
            <a:off x="2436075" y="4905325"/>
            <a:ext cx="6283052" cy="711768"/>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SOM: </a:t>
            </a: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Market that you want to obtain</a:t>
            </a:r>
            <a:endParaRPr kern="100" dirty="0">
              <a:solidFill>
                <a:schemeClr val="dk1"/>
              </a:solidFill>
              <a:latin typeface="Arial" panose="020B0604020202020204" pitchFamily="34" charset="0"/>
              <a:ea typeface="Meiryo UI" panose="020B0604030504040204" pitchFamily="50" charset="-128"/>
            </a:endParaRPr>
          </a:p>
        </p:txBody>
      </p:sp>
      <p:sp>
        <p:nvSpPr>
          <p:cNvPr id="78" name="Google Shape;78;g11bdd522523_0_18"/>
          <p:cNvSpPr txBox="1"/>
          <p:nvPr/>
        </p:nvSpPr>
        <p:spPr>
          <a:xfrm>
            <a:off x="2072434" y="4337459"/>
            <a:ext cx="1834675" cy="545568"/>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kern="100" dirty="0">
                <a:solidFill>
                  <a:schemeClr val="dk1"/>
                </a:solidFill>
                <a:latin typeface="Arial" panose="020B0604020202020204" pitchFamily="34" charset="0"/>
                <a:ea typeface="Meiryo UI" panose="020B0604030504040204" pitchFamily="50" charset="-128"/>
              </a:rPr>
              <a:t>JPY 8.4 billion</a:t>
            </a:r>
            <a:endParaRPr kern="100" dirty="0">
              <a:solidFill>
                <a:schemeClr val="dk1"/>
              </a:solidFill>
              <a:latin typeface="Arial" panose="020B0604020202020204" pitchFamily="34" charset="0"/>
              <a:ea typeface="Meiryo UI" panose="020B0604030504040204" pitchFamily="50" charset="-128"/>
            </a:endParaRPr>
          </a:p>
        </p:txBody>
      </p:sp>
      <p:sp>
        <p:nvSpPr>
          <p:cNvPr id="79" name="Google Shape;79;g11bdd522523_0_18"/>
          <p:cNvSpPr txBox="1"/>
          <p:nvPr/>
        </p:nvSpPr>
        <p:spPr>
          <a:xfrm>
            <a:off x="2214468" y="1817496"/>
            <a:ext cx="1550607" cy="545568"/>
          </a:xfrm>
          <a:prstGeom prst="rect">
            <a:avLst/>
          </a:prstGeom>
          <a:noFill/>
          <a:ln>
            <a:noFill/>
          </a:ln>
        </p:spPr>
        <p:txBody>
          <a:bodyPr spcFirstLastPara="1" wrap="square" lIns="91425" tIns="91425" rIns="91425" bIns="91425" anchor="t" anchorCtr="0">
            <a:spAutoFit/>
          </a:bodyPr>
          <a:lstStyle/>
          <a:p>
            <a:pPr marL="0" marR="319405" lvl="0" indent="0" algn="ctr" rtl="0">
              <a:lnSpc>
                <a:spcPct val="107916"/>
              </a:lnSpc>
              <a:spcBef>
                <a:spcPts val="1035"/>
              </a:spcBef>
              <a:spcAft>
                <a:spcPts val="0"/>
              </a:spcAft>
              <a:buNone/>
            </a:pPr>
            <a:r>
              <a:rPr lang="en-US" kern="100" dirty="0">
                <a:solidFill>
                  <a:schemeClr val="dk1"/>
                </a:solidFill>
                <a:latin typeface="Arial" panose="020B0604020202020204" pitchFamily="34" charset="0"/>
                <a:ea typeface="Meiryo UI" panose="020B0604030504040204" pitchFamily="50" charset="-128"/>
              </a:rPr>
              <a:t>JPY 2 trillion</a:t>
            </a:r>
            <a:endParaRPr kern="100" dirty="0">
              <a:solidFill>
                <a:schemeClr val="dk1"/>
              </a:solidFill>
              <a:latin typeface="Arial" panose="020B0604020202020204" pitchFamily="34" charset="0"/>
              <a:ea typeface="Meiryo UI" panose="020B0604030504040204" pitchFamily="50" charset="-128"/>
            </a:endParaRPr>
          </a:p>
        </p:txBody>
      </p:sp>
      <p:sp>
        <p:nvSpPr>
          <p:cNvPr id="80" name="Google Shape;80;g11bdd522523_0_18"/>
          <p:cNvSpPr txBox="1"/>
          <p:nvPr/>
        </p:nvSpPr>
        <p:spPr>
          <a:xfrm>
            <a:off x="2192509" y="2816850"/>
            <a:ext cx="1594525" cy="545568"/>
          </a:xfrm>
          <a:prstGeom prst="rect">
            <a:avLst/>
          </a:prstGeom>
          <a:noFill/>
          <a:ln>
            <a:noFill/>
          </a:ln>
        </p:spPr>
        <p:txBody>
          <a:bodyPr spcFirstLastPara="1" wrap="square" lIns="91425" tIns="91425" rIns="91425" bIns="91425" anchor="t" anchorCtr="0">
            <a:spAutoFit/>
          </a:bodyPr>
          <a:lstStyle/>
          <a:p>
            <a:pPr marL="0" marR="319405" lvl="0" indent="0" algn="l" rtl="0">
              <a:lnSpc>
                <a:spcPct val="107916"/>
              </a:lnSpc>
              <a:spcBef>
                <a:spcPts val="1035"/>
              </a:spcBef>
              <a:spcAft>
                <a:spcPts val="0"/>
              </a:spcAft>
              <a:buNone/>
            </a:pPr>
            <a:r>
              <a:rPr lang="en-US" kern="100" dirty="0">
                <a:solidFill>
                  <a:schemeClr val="dk1"/>
                </a:solidFill>
                <a:latin typeface="Arial" panose="020B0604020202020204" pitchFamily="34" charset="0"/>
                <a:ea typeface="Meiryo UI" panose="020B0604030504040204" pitchFamily="50" charset="-128"/>
              </a:rPr>
              <a:t>JPY 56 billion</a:t>
            </a:r>
            <a:endParaRPr kern="100" dirty="0">
              <a:solidFill>
                <a:schemeClr val="dk1"/>
              </a:solidFill>
              <a:latin typeface="Arial" panose="020B0604020202020204" pitchFamily="34" charset="0"/>
              <a:ea typeface="Meiryo UI"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84"/>
        <p:cNvGrpSpPr/>
        <p:nvPr/>
      </p:nvGrpSpPr>
      <p:grpSpPr>
        <a:xfrm>
          <a:off x="0" y="0"/>
          <a:ext cx="0" cy="0"/>
          <a:chOff x="0" y="0"/>
          <a:chExt cx="0" cy="0"/>
        </a:xfrm>
      </p:grpSpPr>
      <p:sp>
        <p:nvSpPr>
          <p:cNvPr id="85" name="Google Shape;85;p15"/>
          <p:cNvSpPr txBox="1">
            <a:spLocks noGrp="1"/>
          </p:cNvSpPr>
          <p:nvPr>
            <p:ph type="title"/>
          </p:nvPr>
        </p:nvSpPr>
        <p:spPr>
          <a:xfrm>
            <a:off x="279500" y="339979"/>
            <a:ext cx="11533809" cy="404583"/>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sz="2550" kern="100" dirty="0">
                <a:latin typeface="Arial" panose="020B0604020202020204" pitchFamily="34" charset="0"/>
                <a:ea typeface="Meiryo UI" panose="020B0604030504040204" pitchFamily="50" charset="-128"/>
              </a:rPr>
              <a:t>Validation activities (client interviews) and hypotheses you want to demonstrate</a:t>
            </a:r>
          </a:p>
        </p:txBody>
      </p:sp>
      <p:sp>
        <p:nvSpPr>
          <p:cNvPr id="86" name="Google Shape;86;p15"/>
          <p:cNvSpPr txBox="1"/>
          <p:nvPr/>
        </p:nvSpPr>
        <p:spPr>
          <a:xfrm>
            <a:off x="758799" y="3821725"/>
            <a:ext cx="10947425" cy="2084140"/>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Name current potential clients.</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a:p>
            <a:pPr marL="12700" marR="319405" lvl="0" indent="0" algn="l" rtl="0">
              <a:lnSpc>
                <a:spcPct val="107916"/>
              </a:lnSpc>
              <a:spcBef>
                <a:spcPts val="1035"/>
              </a:spcBef>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Provide, if any, potential clients or interviewees that you can currently contact.</a:t>
            </a:r>
          </a:p>
          <a:p>
            <a:pPr marL="12700" marR="319405" lvl="0" indent="0" algn="l" rtl="0">
              <a:lnSpc>
                <a:spcPct val="107916"/>
              </a:lnSpc>
              <a:spcBef>
                <a:spcPts val="1035"/>
              </a:spcBef>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If you do not have any connections with potential clients, describe how you are going to reach them.</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p:txBody>
      </p:sp>
      <p:graphicFrame>
        <p:nvGraphicFramePr>
          <p:cNvPr id="87" name="Google Shape;87;p15"/>
          <p:cNvGraphicFramePr/>
          <p:nvPr>
            <p:extLst>
              <p:ext uri="{D42A27DB-BD31-4B8C-83A1-F6EECF244321}">
                <p14:modId xmlns:p14="http://schemas.microsoft.com/office/powerpoint/2010/main" val="1207036569"/>
              </p:ext>
            </p:extLst>
          </p:nvPr>
        </p:nvGraphicFramePr>
        <p:xfrm>
          <a:off x="610650" y="1218850"/>
          <a:ext cx="10287000" cy="2194410"/>
        </p:xfrm>
        <a:graphic>
          <a:graphicData uri="http://schemas.openxmlformats.org/drawingml/2006/table">
            <a:tbl>
              <a:tblPr>
                <a:noFill/>
                <a:tableStyleId>{04991A26-0FD1-4338-A0E6-B98C429F0989}</a:tableStyleId>
              </a:tblPr>
              <a:tblGrid>
                <a:gridCol w="2057400">
                  <a:extLst>
                    <a:ext uri="{9D8B030D-6E8A-4147-A177-3AD203B41FA5}">
                      <a16:colId xmlns:a16="http://schemas.microsoft.com/office/drawing/2014/main" xmlns="" val="20000"/>
                    </a:ext>
                  </a:extLst>
                </a:gridCol>
                <a:gridCol w="2057400">
                  <a:extLst>
                    <a:ext uri="{9D8B030D-6E8A-4147-A177-3AD203B41FA5}">
                      <a16:colId xmlns:a16="http://schemas.microsoft.com/office/drawing/2014/main" xmlns="" val="20001"/>
                    </a:ext>
                  </a:extLst>
                </a:gridCol>
                <a:gridCol w="20574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gridCol w="2057400">
                  <a:extLst>
                    <a:ext uri="{9D8B030D-6E8A-4147-A177-3AD203B41FA5}">
                      <a16:colId xmlns:a16="http://schemas.microsoft.com/office/drawing/2014/main" xmlns="" val="20004"/>
                    </a:ext>
                  </a:extLst>
                </a:gridCol>
              </a:tblGrid>
              <a:tr h="381000">
                <a:tc>
                  <a:txBody>
                    <a:bodyPr/>
                    <a:lstStyle/>
                    <a:p>
                      <a:pPr marL="0" lvl="0" indent="0" algn="l" rtl="0">
                        <a:spcBef>
                          <a:spcPts val="0"/>
                        </a:spcBef>
                        <a:spcAft>
                          <a:spcPts val="0"/>
                        </a:spcAft>
                        <a:buClr>
                          <a:schemeClr val="dk1"/>
                        </a:buClr>
                        <a:buSzPts val="1100"/>
                        <a:buFont typeface="Arial"/>
                        <a:buNone/>
                      </a:pPr>
                      <a:r>
                        <a:rPr lang="en-US" kern="100" spc="0" dirty="0">
                          <a:solidFill>
                            <a:schemeClr val="dk1"/>
                          </a:solidFill>
                          <a:latin typeface="Arial" panose="020B0604020202020204" pitchFamily="34" charset="0"/>
                        </a:rPr>
                        <a:t>Hypothesis</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US" kern="100" spc="0" dirty="0">
                          <a:solidFill>
                            <a:schemeClr val="dk1"/>
                          </a:solidFill>
                          <a:latin typeface="Arial" panose="020B0604020202020204" pitchFamily="34" charset="0"/>
                        </a:rPr>
                        <a:t>Potential clients</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US" kern="100" spc="0" dirty="0">
                          <a:solidFill>
                            <a:schemeClr val="dk1"/>
                          </a:solidFill>
                          <a:latin typeface="Arial" panose="020B0604020202020204" pitchFamily="34" charset="0"/>
                        </a:rPr>
                        <a:t>Method of contact with potential clients</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Timing of client interviews</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US" kern="100" spc="0" dirty="0">
                          <a:solidFill>
                            <a:schemeClr val="dk1"/>
                          </a:solidFill>
                          <a:latin typeface="Arial" panose="020B0604020202020204" pitchFamily="34" charset="0"/>
                        </a:rPr>
                        <a:t>R&amp;D required for validating hypothesis</a:t>
                      </a:r>
                      <a:endParaRPr kern="100" spc="0" dirty="0">
                        <a:latin typeface="Arial" panose="020B0604020202020204" pitchFamily="34" charset="0"/>
                      </a:endParaRPr>
                    </a:p>
                  </a:txBody>
                  <a:tcPr marL="91425" marR="91425" marT="91425" marB="91425"/>
                </a:tc>
                <a:extLst>
                  <a:ext uri="{0D108BD9-81ED-4DB2-BD59-A6C34878D82A}">
                    <a16:rowId xmlns:a16="http://schemas.microsoft.com/office/drawing/2014/main" xmlns="" val="10000"/>
                  </a:ext>
                </a:extLst>
              </a:tr>
              <a:tr h="381000">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extLst>
                  <a:ext uri="{0D108BD9-81ED-4DB2-BD59-A6C34878D82A}">
                    <a16:rowId xmlns:a16="http://schemas.microsoft.com/office/drawing/2014/main" xmlns="" val="10001"/>
                  </a:ext>
                </a:extLst>
              </a:tr>
              <a:tr h="381000">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extLst>
                  <a:ext uri="{0D108BD9-81ED-4DB2-BD59-A6C34878D82A}">
                    <a16:rowId xmlns:a16="http://schemas.microsoft.com/office/drawing/2014/main" xmlns="" val="10002"/>
                  </a:ext>
                </a:extLst>
              </a:tr>
              <a:tr h="381000">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extLst>
                  <a:ext uri="{0D108BD9-81ED-4DB2-BD59-A6C34878D82A}">
                    <a16:rowId xmlns:a16="http://schemas.microsoft.com/office/drawing/2014/main" xmlns="" val="10003"/>
                  </a:ext>
                </a:extLst>
              </a:tr>
              <a:tr h="381000">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extLst>
                  <a:ext uri="{0D108BD9-81ED-4DB2-BD59-A6C34878D82A}">
                    <a16:rowId xmlns:a16="http://schemas.microsoft.com/office/drawing/2014/main" xmlns=""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91"/>
        <p:cNvGrpSpPr/>
        <p:nvPr/>
      </p:nvGrpSpPr>
      <p:grpSpPr>
        <a:xfrm>
          <a:off x="0" y="0"/>
          <a:ext cx="0" cy="0"/>
          <a:chOff x="0" y="0"/>
          <a:chExt cx="0" cy="0"/>
        </a:xfrm>
      </p:grpSpPr>
      <p:sp>
        <p:nvSpPr>
          <p:cNvPr id="92" name="Google Shape;92;g11bd31eeb6a_0_0"/>
          <p:cNvSpPr txBox="1">
            <a:spLocks noGrp="1"/>
          </p:cNvSpPr>
          <p:nvPr>
            <p:ph type="title"/>
          </p:nvPr>
        </p:nvSpPr>
        <p:spPr>
          <a:xfrm>
            <a:off x="465175" y="380475"/>
            <a:ext cx="5669700" cy="627721"/>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Clr>
                <a:srgbClr val="000000"/>
              </a:buClr>
              <a:buFont typeface="Arial"/>
              <a:buNone/>
            </a:pPr>
            <a:r>
              <a:rPr lang="en-US" kern="100" dirty="0">
                <a:latin typeface="Arial" panose="020B0604020202020204" pitchFamily="34" charset="0"/>
                <a:ea typeface="Meiryo UI" panose="020B0604030504040204" pitchFamily="50" charset="-128"/>
              </a:rPr>
              <a:t>Action schedule</a:t>
            </a:r>
            <a:endParaRPr kern="100" dirty="0">
              <a:latin typeface="Arial" panose="020B0604020202020204" pitchFamily="34" charset="0"/>
              <a:ea typeface="Meiryo UI" panose="020B0604030504040204" pitchFamily="50" charset="-128"/>
            </a:endParaRPr>
          </a:p>
        </p:txBody>
      </p:sp>
      <p:sp>
        <p:nvSpPr>
          <p:cNvPr id="93" name="Google Shape;93;g11bd31eeb6a_0_0"/>
          <p:cNvSpPr txBox="1"/>
          <p:nvPr/>
        </p:nvSpPr>
        <p:spPr>
          <a:xfrm>
            <a:off x="694225" y="5240670"/>
            <a:ext cx="10094100" cy="1557009"/>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Describe the R&amp;D plan for hypothesis validation, and schedule for client interviews, etc.</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a:p>
            <a:pPr marL="12700" marR="319405" lvl="0" indent="0" algn="l" rtl="0">
              <a:lnSpc>
                <a:spcPct val="107916"/>
              </a:lnSpc>
              <a:spcBef>
                <a:spcPts val="1035"/>
              </a:spcBef>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*Add or</a:t>
            </a: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 modify schedule</a:t>
            </a:r>
            <a:r>
              <a:rPr lang="en-US" sz="2400" kern="100" dirty="0">
                <a:solidFill>
                  <a:srgbClr val="4A86E8"/>
                </a:solidFill>
                <a:latin typeface="Arial" panose="020B0604020202020204" pitchFamily="34" charset="0"/>
                <a:ea typeface="Meiryo UI" panose="020B0604030504040204" pitchFamily="50" charset="-128"/>
                <a:cs typeface="Meiryo"/>
                <a:sym typeface="Meiryo"/>
              </a:rPr>
              <a:t> items as appropriate.</a:t>
            </a:r>
            <a:endParaRPr sz="2400" kern="100" dirty="0">
              <a:solidFill>
                <a:srgbClr val="4A86E8"/>
              </a:solidFill>
              <a:latin typeface="Arial" panose="020B0604020202020204" pitchFamily="34" charset="0"/>
              <a:ea typeface="Meiryo UI" panose="020B0604030504040204" pitchFamily="50" charset="-128"/>
              <a:cs typeface="Meiryo"/>
              <a:sym typeface="Meiryo"/>
            </a:endParaRPr>
          </a:p>
        </p:txBody>
      </p:sp>
      <p:graphicFrame>
        <p:nvGraphicFramePr>
          <p:cNvPr id="94" name="Google Shape;94;g11bd31eeb6a_0_0"/>
          <p:cNvGraphicFramePr/>
          <p:nvPr>
            <p:extLst>
              <p:ext uri="{D42A27DB-BD31-4B8C-83A1-F6EECF244321}">
                <p14:modId xmlns:p14="http://schemas.microsoft.com/office/powerpoint/2010/main" val="4206181727"/>
              </p:ext>
            </p:extLst>
          </p:nvPr>
        </p:nvGraphicFramePr>
        <p:xfrm>
          <a:off x="758800" y="1750938"/>
          <a:ext cx="10287000" cy="3459207"/>
        </p:xfrm>
        <a:graphic>
          <a:graphicData uri="http://schemas.openxmlformats.org/drawingml/2006/table">
            <a:tbl>
              <a:tblPr>
                <a:noFill/>
                <a:tableStyleId>{04991A26-0FD1-4338-A0E6-B98C429F0989}</a:tableStyleId>
              </a:tblPr>
              <a:tblGrid>
                <a:gridCol w="1143000">
                  <a:extLst>
                    <a:ext uri="{9D8B030D-6E8A-4147-A177-3AD203B41FA5}">
                      <a16:colId xmlns:a16="http://schemas.microsoft.com/office/drawing/2014/main" xmlns="" val="20000"/>
                    </a:ext>
                  </a:extLst>
                </a:gridCol>
                <a:gridCol w="1143000">
                  <a:extLst>
                    <a:ext uri="{9D8B030D-6E8A-4147-A177-3AD203B41FA5}">
                      <a16:colId xmlns:a16="http://schemas.microsoft.com/office/drawing/2014/main" xmlns="" val="20001"/>
                    </a:ext>
                  </a:extLst>
                </a:gridCol>
                <a:gridCol w="1143000">
                  <a:extLst>
                    <a:ext uri="{9D8B030D-6E8A-4147-A177-3AD203B41FA5}">
                      <a16:colId xmlns:a16="http://schemas.microsoft.com/office/drawing/2014/main" xmlns="" val="20002"/>
                    </a:ext>
                  </a:extLst>
                </a:gridCol>
                <a:gridCol w="1143000">
                  <a:extLst>
                    <a:ext uri="{9D8B030D-6E8A-4147-A177-3AD203B41FA5}">
                      <a16:colId xmlns:a16="http://schemas.microsoft.com/office/drawing/2014/main" xmlns="" val="20003"/>
                    </a:ext>
                  </a:extLst>
                </a:gridCol>
                <a:gridCol w="1143000">
                  <a:extLst>
                    <a:ext uri="{9D8B030D-6E8A-4147-A177-3AD203B41FA5}">
                      <a16:colId xmlns:a16="http://schemas.microsoft.com/office/drawing/2014/main" xmlns="" val="20004"/>
                    </a:ext>
                  </a:extLst>
                </a:gridCol>
                <a:gridCol w="1143000">
                  <a:extLst>
                    <a:ext uri="{9D8B030D-6E8A-4147-A177-3AD203B41FA5}">
                      <a16:colId xmlns:a16="http://schemas.microsoft.com/office/drawing/2014/main" xmlns="" val="20005"/>
                    </a:ext>
                  </a:extLst>
                </a:gridCol>
                <a:gridCol w="1143000">
                  <a:extLst>
                    <a:ext uri="{9D8B030D-6E8A-4147-A177-3AD203B41FA5}">
                      <a16:colId xmlns:a16="http://schemas.microsoft.com/office/drawing/2014/main" xmlns="" val="20006"/>
                    </a:ext>
                  </a:extLst>
                </a:gridCol>
                <a:gridCol w="1143000">
                  <a:extLst>
                    <a:ext uri="{9D8B030D-6E8A-4147-A177-3AD203B41FA5}">
                      <a16:colId xmlns:a16="http://schemas.microsoft.com/office/drawing/2014/main" xmlns="" val="20007"/>
                    </a:ext>
                  </a:extLst>
                </a:gridCol>
                <a:gridCol w="1143000">
                  <a:extLst>
                    <a:ext uri="{9D8B030D-6E8A-4147-A177-3AD203B41FA5}">
                      <a16:colId xmlns:a16="http://schemas.microsoft.com/office/drawing/2014/main" xmlns="" val="20008"/>
                    </a:ext>
                  </a:extLst>
                </a:gridCol>
              </a:tblGrid>
              <a:tr h="381000">
                <a:tc>
                  <a:txBody>
                    <a:bodyPr/>
                    <a:lstStyle/>
                    <a:p>
                      <a:pPr marL="0" lvl="0" indent="0" algn="l" rtl="0">
                        <a:spcBef>
                          <a:spcPts val="0"/>
                        </a:spcBef>
                        <a:spcAft>
                          <a:spcPts val="0"/>
                        </a:spcAft>
                        <a:buNone/>
                      </a:pPr>
                      <a:r>
                        <a:rPr lang="en-US" kern="100" spc="0" dirty="0">
                          <a:latin typeface="Arial" panose="020B0604020202020204" pitchFamily="34" charset="0"/>
                        </a:rPr>
                        <a:t>Item</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Aug.</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Sep.</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Oct.</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Nov.</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Dec.</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Jan.</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Feb.</a:t>
                      </a: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r>
                        <a:rPr lang="en-US" kern="100" spc="0" dirty="0">
                          <a:latin typeface="Arial" panose="020B0604020202020204" pitchFamily="34" charset="0"/>
                        </a:rPr>
                        <a:t>Mar.</a:t>
                      </a:r>
                      <a:endParaRPr kern="100" spc="0" dirty="0">
                        <a:latin typeface="Arial" panose="020B0604020202020204" pitchFamily="34" charset="0"/>
                      </a:endParaRPr>
                    </a:p>
                  </a:txBody>
                  <a:tcPr marL="91425" marR="91425" marT="91425" marB="91425"/>
                </a:tc>
                <a:extLst>
                  <a:ext uri="{0D108BD9-81ED-4DB2-BD59-A6C34878D82A}">
                    <a16:rowId xmlns:a16="http://schemas.microsoft.com/office/drawing/2014/main" xmlns="" val="10000"/>
                  </a:ext>
                </a:extLst>
              </a:tr>
              <a:tr h="1272327">
                <a:tc>
                  <a:txBody>
                    <a:bodyPr/>
                    <a:lstStyle/>
                    <a:p>
                      <a:pPr marL="0" lvl="0" indent="0" algn="l" rtl="0">
                        <a:spcBef>
                          <a:spcPts val="0"/>
                        </a:spcBef>
                        <a:spcAft>
                          <a:spcPts val="0"/>
                        </a:spcAft>
                        <a:buNone/>
                      </a:pPr>
                      <a:r>
                        <a:rPr lang="en-US" kern="100" spc="0" dirty="0">
                          <a:latin typeface="Arial" panose="020B0604020202020204" pitchFamily="34" charset="0"/>
                        </a:rPr>
                        <a:t>R&amp;D</a:t>
                      </a:r>
                      <a:endParaRPr kern="100" spc="0" dirty="0">
                        <a:latin typeface="Arial" panose="020B0604020202020204" pitchFamily="34" charset="0"/>
                      </a:endParaRPr>
                    </a:p>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a typeface="Meiryo"/>
                        <a:cs typeface="Meiryo"/>
                        <a:sym typeface="Meiryo"/>
                      </a:endParaRPr>
                    </a:p>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extLst>
                  <a:ext uri="{0D108BD9-81ED-4DB2-BD59-A6C34878D82A}">
                    <a16:rowId xmlns:a16="http://schemas.microsoft.com/office/drawing/2014/main" xmlns="" val="10001"/>
                  </a:ext>
                </a:extLst>
              </a:tr>
              <a:tr h="381000">
                <a:tc>
                  <a:txBody>
                    <a:bodyPr/>
                    <a:lstStyle/>
                    <a:p>
                      <a:pPr marL="0" lvl="0" indent="0" algn="l" rtl="0">
                        <a:spcBef>
                          <a:spcPts val="0"/>
                        </a:spcBef>
                        <a:spcAft>
                          <a:spcPts val="0"/>
                        </a:spcAft>
                        <a:buNone/>
                      </a:pPr>
                      <a:r>
                        <a:rPr lang="en-US" kern="100" spc="0" dirty="0">
                          <a:solidFill>
                            <a:schemeClr val="dk1"/>
                          </a:solidFill>
                          <a:latin typeface="Arial" panose="020B0604020202020204" pitchFamily="34" charset="0"/>
                        </a:rPr>
                        <a:t>Business promotion plan</a:t>
                      </a:r>
                      <a:endParaRPr sz="1050" kern="100" spc="0" dirty="0">
                        <a:solidFill>
                          <a:schemeClr val="dk1"/>
                        </a:solidFill>
                        <a:latin typeface="Arial" panose="020B0604020202020204" pitchFamily="34" charset="0"/>
                        <a:ea typeface="MS PMincho"/>
                        <a:cs typeface="MS PMincho"/>
                        <a:sym typeface="MS PMincho"/>
                      </a:endParaRPr>
                    </a:p>
                    <a:p>
                      <a:pPr marL="0" lvl="0" indent="0" algn="l" rtl="0">
                        <a:spcBef>
                          <a:spcPts val="200"/>
                        </a:spcBef>
                        <a:spcAft>
                          <a:spcPts val="0"/>
                        </a:spcAft>
                        <a:buNone/>
                      </a:pPr>
                      <a:endParaRPr sz="1050" kern="100" spc="0" dirty="0">
                        <a:solidFill>
                          <a:schemeClr val="dk1"/>
                        </a:solidFill>
                        <a:latin typeface="Arial" panose="020B0604020202020204" pitchFamily="34" charset="0"/>
                        <a:ea typeface="MS PMincho"/>
                        <a:cs typeface="MS PMincho"/>
                        <a:sym typeface="MS PMincho"/>
                      </a:endParaRPr>
                    </a:p>
                    <a:p>
                      <a:pPr marL="0" lvl="0" indent="0" algn="l" rtl="0">
                        <a:spcBef>
                          <a:spcPts val="200"/>
                        </a:spcBef>
                        <a:spcAft>
                          <a:spcPts val="0"/>
                        </a:spcAft>
                        <a:buNone/>
                      </a:pPr>
                      <a:endParaRPr sz="1050" kern="100" spc="0" dirty="0">
                        <a:solidFill>
                          <a:schemeClr val="dk1"/>
                        </a:solidFill>
                        <a:latin typeface="Arial" panose="020B0604020202020204" pitchFamily="34" charset="0"/>
                        <a:ea typeface="MS PMincho"/>
                        <a:cs typeface="MS PMincho"/>
                        <a:sym typeface="MS PMincho"/>
                      </a:endParaRPr>
                    </a:p>
                    <a:p>
                      <a:pPr marL="0" lvl="0" indent="0" algn="l" rtl="0">
                        <a:spcBef>
                          <a:spcPts val="200"/>
                        </a:spcBef>
                        <a:spcAft>
                          <a:spcPts val="0"/>
                        </a:spcAft>
                        <a:buNone/>
                      </a:pPr>
                      <a:endParaRPr sz="1050" kern="100" spc="0" dirty="0">
                        <a:solidFill>
                          <a:schemeClr val="dk1"/>
                        </a:solidFill>
                        <a:latin typeface="Arial" panose="020B0604020202020204" pitchFamily="34" charset="0"/>
                        <a:ea typeface="MS PMincho"/>
                        <a:cs typeface="MS PMincho"/>
                        <a:sym typeface="MS PMincho"/>
                      </a:endParaRPr>
                    </a:p>
                    <a:p>
                      <a:pPr marL="0" lvl="0" indent="0" algn="l" rtl="0">
                        <a:spcBef>
                          <a:spcPts val="200"/>
                        </a:spcBef>
                        <a:spcAft>
                          <a:spcPts val="0"/>
                        </a:spcAft>
                        <a:buClr>
                          <a:schemeClr val="dk1"/>
                        </a:buClr>
                        <a:buSzPts val="1100"/>
                        <a:buFont typeface="Arial"/>
                        <a:buNone/>
                      </a:pPr>
                      <a:endParaRPr sz="1050" kern="100" spc="0" dirty="0">
                        <a:solidFill>
                          <a:schemeClr val="dk1"/>
                        </a:solidFill>
                        <a:latin typeface="Arial" panose="020B0604020202020204" pitchFamily="34" charset="0"/>
                        <a:ea typeface="MS PMincho"/>
                        <a:cs typeface="MS PMincho"/>
                        <a:sym typeface="MS PMincho"/>
                      </a:endParaRPr>
                    </a:p>
                    <a:p>
                      <a:pPr marL="0" lvl="0" indent="0" algn="l" rtl="0">
                        <a:spcBef>
                          <a:spcPts val="95"/>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tc>
                  <a:txBody>
                    <a:bodyPr/>
                    <a:lstStyle/>
                    <a:p>
                      <a:pPr marL="0" lvl="0" indent="0" algn="l" rtl="0">
                        <a:spcBef>
                          <a:spcPts val="0"/>
                        </a:spcBef>
                        <a:spcAft>
                          <a:spcPts val="0"/>
                        </a:spcAft>
                        <a:buNone/>
                      </a:pPr>
                      <a:endParaRPr kern="100" spc="0" dirty="0">
                        <a:latin typeface="Arial" panose="020B0604020202020204" pitchFamily="34" charset="0"/>
                      </a:endParaRPr>
                    </a:p>
                  </a:txBody>
                  <a:tcPr marL="91425" marR="91425" marT="91425" marB="91425"/>
                </a:tc>
                <a:extLst>
                  <a:ext uri="{0D108BD9-81ED-4DB2-BD59-A6C34878D82A}">
                    <a16:rowId xmlns:a16="http://schemas.microsoft.com/office/drawing/2014/main" xmlns="" val="10002"/>
                  </a:ext>
                </a:extLst>
              </a:tr>
            </a:tbl>
          </a:graphicData>
        </a:graphic>
      </p:graphicFrame>
      <p:cxnSp>
        <p:nvCxnSpPr>
          <p:cNvPr id="95" name="Google Shape;95;g11bd31eeb6a_0_0"/>
          <p:cNvCxnSpPr/>
          <p:nvPr/>
        </p:nvCxnSpPr>
        <p:spPr>
          <a:xfrm rot="10800000" flipH="1">
            <a:off x="3306300" y="4153250"/>
            <a:ext cx="1446600" cy="12900"/>
          </a:xfrm>
          <a:prstGeom prst="straightConnector1">
            <a:avLst/>
          </a:prstGeom>
          <a:noFill/>
          <a:ln w="38100" cap="flat" cmpd="sng">
            <a:solidFill>
              <a:schemeClr val="dk2"/>
            </a:solidFill>
            <a:prstDash val="solid"/>
            <a:round/>
            <a:headEnd type="none" w="med" len="med"/>
            <a:tailEnd type="triangle" w="med" len="med"/>
          </a:ln>
        </p:spPr>
      </p:cxnSp>
      <p:cxnSp>
        <p:nvCxnSpPr>
          <p:cNvPr id="96" name="Google Shape;96;g11bd31eeb6a_0_0"/>
          <p:cNvCxnSpPr/>
          <p:nvPr/>
        </p:nvCxnSpPr>
        <p:spPr>
          <a:xfrm rot="10800000" flipH="1">
            <a:off x="5848125" y="4015150"/>
            <a:ext cx="1446600" cy="12900"/>
          </a:xfrm>
          <a:prstGeom prst="straightConnector1">
            <a:avLst/>
          </a:prstGeom>
          <a:noFill/>
          <a:ln w="38100" cap="flat" cmpd="sng">
            <a:solidFill>
              <a:schemeClr val="dk2"/>
            </a:solidFill>
            <a:prstDash val="solid"/>
            <a:round/>
            <a:headEnd type="none" w="med" len="med"/>
            <a:tailEnd type="triangle" w="med" len="med"/>
          </a:ln>
        </p:spPr>
      </p:cxnSp>
      <p:cxnSp>
        <p:nvCxnSpPr>
          <p:cNvPr id="97" name="Google Shape;97;g11bd31eeb6a_0_0"/>
          <p:cNvCxnSpPr/>
          <p:nvPr/>
        </p:nvCxnSpPr>
        <p:spPr>
          <a:xfrm rot="10800000" flipH="1">
            <a:off x="4752900" y="4405075"/>
            <a:ext cx="1446600" cy="12900"/>
          </a:xfrm>
          <a:prstGeom prst="straightConnector1">
            <a:avLst/>
          </a:prstGeom>
          <a:noFill/>
          <a:ln w="38100" cap="flat" cmpd="sng">
            <a:solidFill>
              <a:schemeClr val="dk2"/>
            </a:solidFill>
            <a:prstDash val="solid"/>
            <a:round/>
            <a:headEnd type="none" w="med" len="med"/>
            <a:tailEnd type="triangle" w="med" len="med"/>
          </a:ln>
        </p:spPr>
      </p:cxnSp>
      <p:sp>
        <p:nvSpPr>
          <p:cNvPr id="98" name="Google Shape;98;g11bd31eeb6a_0_0"/>
          <p:cNvSpPr txBox="1"/>
          <p:nvPr/>
        </p:nvSpPr>
        <p:spPr>
          <a:xfrm>
            <a:off x="3306299" y="3614950"/>
            <a:ext cx="1958247"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kern="100" dirty="0">
                <a:latin typeface="Arial" panose="020B0604020202020204" pitchFamily="34" charset="0"/>
                <a:ea typeface="Meiryo UI" panose="020B0604030504040204" pitchFamily="50" charset="-128"/>
                <a:cs typeface="Meiryo"/>
                <a:sym typeface="Meiryo"/>
              </a:rPr>
              <a:t>Client interviews</a:t>
            </a:r>
            <a:endParaRPr kern="100" dirty="0">
              <a:latin typeface="Arial" panose="020B0604020202020204" pitchFamily="34" charset="0"/>
              <a:ea typeface="Meiryo UI" panose="020B0604030504040204" pitchFamily="50" charset="-128"/>
              <a:cs typeface="Meiryo"/>
              <a:sym typeface="Meiryo"/>
            </a:endParaRPr>
          </a:p>
        </p:txBody>
      </p:sp>
      <p:sp>
        <p:nvSpPr>
          <p:cNvPr id="99" name="Google Shape;99;g11bd31eeb6a_0_0"/>
          <p:cNvSpPr txBox="1"/>
          <p:nvPr/>
        </p:nvSpPr>
        <p:spPr>
          <a:xfrm>
            <a:off x="4901549" y="4514838"/>
            <a:ext cx="1362225" cy="61552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kern="100" dirty="0">
                <a:latin typeface="Arial" panose="020B0604020202020204" pitchFamily="34" charset="0"/>
                <a:ea typeface="Meiryo UI" panose="020B0604030504040204" pitchFamily="50" charset="-128"/>
                <a:cs typeface="Meiryo"/>
                <a:sym typeface="Meiryo"/>
              </a:rPr>
              <a:t>Analysis of competitors</a:t>
            </a:r>
            <a:endParaRPr kern="100" dirty="0">
              <a:latin typeface="Arial" panose="020B0604020202020204" pitchFamily="34" charset="0"/>
              <a:ea typeface="Meiryo UI" panose="020B0604030504040204" pitchFamily="50" charset="-128"/>
              <a:cs typeface="Meiryo"/>
              <a:sym typeface="Meiryo"/>
            </a:endParaRPr>
          </a:p>
        </p:txBody>
      </p:sp>
      <p:sp>
        <p:nvSpPr>
          <p:cNvPr id="100" name="Google Shape;100;g11bd31eeb6a_0_0"/>
          <p:cNvSpPr txBox="1"/>
          <p:nvPr/>
        </p:nvSpPr>
        <p:spPr>
          <a:xfrm>
            <a:off x="5848124" y="3614950"/>
            <a:ext cx="1446599"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kern="100" dirty="0">
                <a:latin typeface="Arial" panose="020B0604020202020204" pitchFamily="34" charset="0"/>
                <a:ea typeface="Meiryo UI" panose="020B0604030504040204" pitchFamily="50" charset="-128"/>
                <a:cs typeface="Meiryo"/>
                <a:sym typeface="Meiryo"/>
              </a:rPr>
              <a:t>Patent search</a:t>
            </a:r>
            <a:endParaRPr kern="100" dirty="0">
              <a:latin typeface="Arial" panose="020B0604020202020204" pitchFamily="34" charset="0"/>
              <a:ea typeface="Meiryo UI" panose="020B0604030504040204" pitchFamily="50" charset="-128"/>
              <a:cs typeface="Meiryo"/>
              <a:sym typeface="Meiryo"/>
            </a:endParaRPr>
          </a:p>
        </p:txBody>
      </p:sp>
      <p:cxnSp>
        <p:nvCxnSpPr>
          <p:cNvPr id="101" name="Google Shape;101;g11bd31eeb6a_0_0"/>
          <p:cNvCxnSpPr/>
          <p:nvPr/>
        </p:nvCxnSpPr>
        <p:spPr>
          <a:xfrm>
            <a:off x="3523275" y="3053575"/>
            <a:ext cx="2740500" cy="27600"/>
          </a:xfrm>
          <a:prstGeom prst="straightConnector1">
            <a:avLst/>
          </a:prstGeom>
          <a:noFill/>
          <a:ln w="38100" cap="flat" cmpd="sng">
            <a:solidFill>
              <a:schemeClr val="dk2"/>
            </a:solidFill>
            <a:prstDash val="solid"/>
            <a:round/>
            <a:headEnd type="none" w="med" len="med"/>
            <a:tailEnd type="triangle" w="med" len="med"/>
          </a:ln>
        </p:spPr>
      </p:cxnSp>
      <p:sp>
        <p:nvSpPr>
          <p:cNvPr id="102" name="Google Shape;102;g11bd31eeb6a_0_0"/>
          <p:cNvSpPr txBox="1"/>
          <p:nvPr/>
        </p:nvSpPr>
        <p:spPr>
          <a:xfrm>
            <a:off x="4401524" y="2457800"/>
            <a:ext cx="1862249"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kern="100" dirty="0">
                <a:latin typeface="Arial" panose="020B0604020202020204" pitchFamily="34" charset="0"/>
                <a:ea typeface="Meiryo UI" panose="020B0604030504040204" pitchFamily="50" charset="-128"/>
                <a:cs typeface="Meiryo"/>
                <a:sym typeface="Meiryo"/>
              </a:rPr>
              <a:t>Product development</a:t>
            </a:r>
            <a:endParaRPr kern="100" dirty="0">
              <a:latin typeface="Arial" panose="020B0604020202020204" pitchFamily="34" charset="0"/>
              <a:ea typeface="Meiryo UI" panose="020B0604030504040204" pitchFamily="50" charset="-128"/>
              <a:cs typeface="Meiryo"/>
              <a:sym typeface="Meiryo"/>
            </a:endParaRPr>
          </a:p>
        </p:txBody>
      </p:sp>
      <p:cxnSp>
        <p:nvCxnSpPr>
          <p:cNvPr id="103" name="Google Shape;103;g11bd31eeb6a_0_0"/>
          <p:cNvCxnSpPr/>
          <p:nvPr/>
        </p:nvCxnSpPr>
        <p:spPr>
          <a:xfrm rot="10800000" flipH="1">
            <a:off x="7878300" y="4153250"/>
            <a:ext cx="1446600" cy="12900"/>
          </a:xfrm>
          <a:prstGeom prst="straightConnector1">
            <a:avLst/>
          </a:prstGeom>
          <a:noFill/>
          <a:ln w="38100" cap="flat" cmpd="sng">
            <a:solidFill>
              <a:schemeClr val="dk2"/>
            </a:solidFill>
            <a:prstDash val="solid"/>
            <a:round/>
            <a:headEnd type="none" w="med" len="med"/>
            <a:tailEnd type="triangle" w="med" len="med"/>
          </a:ln>
        </p:spPr>
      </p:cxnSp>
      <p:sp>
        <p:nvSpPr>
          <p:cNvPr id="104" name="Google Shape;104;g11bd31eeb6a_0_0"/>
          <p:cNvSpPr txBox="1"/>
          <p:nvPr/>
        </p:nvSpPr>
        <p:spPr>
          <a:xfrm>
            <a:off x="7878300" y="3614950"/>
            <a:ext cx="1780050"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kern="100" dirty="0">
                <a:latin typeface="Arial" panose="020B0604020202020204" pitchFamily="34" charset="0"/>
                <a:ea typeface="Meiryo UI" panose="020B0604030504040204" pitchFamily="50" charset="-128"/>
                <a:cs typeface="Meiryo"/>
                <a:sym typeface="Meiryo"/>
              </a:rPr>
              <a:t>Client interviews</a:t>
            </a:r>
            <a:endParaRPr kern="100" dirty="0">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646799" y="391525"/>
            <a:ext cx="11037201" cy="627721"/>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kern="100" dirty="0">
                <a:latin typeface="Arial" panose="020B0604020202020204" pitchFamily="34" charset="0"/>
                <a:ea typeface="Meiryo UI" panose="020B0604030504040204" pitchFamily="50" charset="-128"/>
              </a:rPr>
              <a:t>Overview of hypothesized business model</a:t>
            </a:r>
            <a:endParaRPr kern="100" dirty="0">
              <a:latin typeface="Arial" panose="020B0604020202020204" pitchFamily="34" charset="0"/>
              <a:ea typeface="Meiryo UI" panose="020B0604030504040204" pitchFamily="50" charset="-128"/>
            </a:endParaRPr>
          </a:p>
        </p:txBody>
      </p:sp>
      <p:sp>
        <p:nvSpPr>
          <p:cNvPr id="110" name="Google Shape;110;p17"/>
          <p:cNvSpPr txBox="1"/>
          <p:nvPr/>
        </p:nvSpPr>
        <p:spPr>
          <a:xfrm>
            <a:off x="646800" y="2003820"/>
            <a:ext cx="11037200" cy="4335077"/>
          </a:xfrm>
          <a:prstGeom prst="rect">
            <a:avLst/>
          </a:prstGeom>
          <a:noFill/>
          <a:ln>
            <a:noFill/>
          </a:ln>
        </p:spPr>
        <p:txBody>
          <a:bodyPr spcFirstLastPara="1" wrap="square" lIns="0" tIns="102850" rIns="0" bIns="0" anchor="t" anchorCtr="0">
            <a:spAutoFit/>
          </a:bodyPr>
          <a:lstStyle/>
          <a:p>
            <a:pPr marL="12700" marR="319405" lvl="0" indent="0" algn="l" rtl="0">
              <a:lnSpc>
                <a:spcPct val="107916"/>
              </a:lnSpc>
              <a:spcBef>
                <a:spcPts val="1035"/>
              </a:spcBef>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Explain how you are going to make a profit. At this point, there is no need to draw complicated diagrams, etc.</a:t>
            </a:r>
          </a:p>
          <a:p>
            <a:pPr marL="12700" marR="319405" lvl="0" indent="0" algn="l" rtl="0">
              <a:lnSpc>
                <a:spcPct val="107916"/>
              </a:lnSpc>
              <a:spcBef>
                <a:spcPts val="1035"/>
              </a:spcBef>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Just state your basic ideas relating to the following factors:</a:t>
            </a:r>
          </a:p>
          <a:p>
            <a:pPr marL="85725" marR="319405" lvl="0" algn="l" rtl="0">
              <a:lnSpc>
                <a:spcPct val="107916"/>
              </a:lnSpc>
              <a:spcBef>
                <a:spcPts val="1035"/>
              </a:spcBef>
              <a:spcAft>
                <a:spcPts val="0"/>
              </a:spcAft>
              <a:buSzPts val="1100"/>
              <a:buNone/>
            </a:pP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a:t>
            </a:r>
            <a:r>
              <a:rPr lang="ja-JP" altLang="en-US" sz="2400" kern="100">
                <a:solidFill>
                  <a:srgbClr val="4A86E8"/>
                </a:solidFill>
                <a:latin typeface="Arial" panose="020B0604020202020204" pitchFamily="34" charset="0"/>
                <a:ea typeface="Meiryo UI" panose="020B0604030504040204" pitchFamily="50" charset="-128"/>
                <a:cs typeface="Meiryo"/>
                <a:sym typeface="Meiryo"/>
              </a:rPr>
              <a:t> </a:t>
            </a:r>
            <a:r>
              <a:rPr lang="en-US" sz="2400" kern="100" dirty="0">
                <a:solidFill>
                  <a:srgbClr val="4A86E8"/>
                </a:solidFill>
                <a:latin typeface="Arial" panose="020B0604020202020204" pitchFamily="34" charset="0"/>
                <a:ea typeface="Meiryo UI" panose="020B0604030504040204" pitchFamily="50" charset="-128"/>
                <a:cs typeface="Meiryo"/>
                <a:sym typeface="Meiryo"/>
              </a:rPr>
              <a:t>Price</a:t>
            </a:r>
            <a:br>
              <a:rPr lang="en-US" sz="2400" kern="100" dirty="0">
                <a:solidFill>
                  <a:srgbClr val="4A86E8"/>
                </a:solidFill>
                <a:latin typeface="Arial" panose="020B0604020202020204" pitchFamily="34" charset="0"/>
                <a:ea typeface="Meiryo UI" panose="020B0604030504040204" pitchFamily="50" charset="-128"/>
                <a:cs typeface="Meiryo"/>
                <a:sym typeface="Meiryo"/>
              </a:rPr>
            </a:br>
            <a:r>
              <a:rPr lang="en-US" sz="2400" kern="100" dirty="0">
                <a:solidFill>
                  <a:srgbClr val="4A86E8"/>
                </a:solidFill>
                <a:latin typeface="Arial" panose="020B0604020202020204" pitchFamily="34" charset="0"/>
                <a:ea typeface="Meiryo UI" panose="020B0604030504040204" pitchFamily="50" charset="-128"/>
                <a:cs typeface="Meiryo"/>
                <a:sym typeface="Meiryo"/>
              </a:rPr>
              <a:t>・ </a:t>
            </a: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Place </a:t>
            </a:r>
            <a:r>
              <a:rPr lang="en-US" sz="2400" kern="100" dirty="0">
                <a:solidFill>
                  <a:srgbClr val="4A86E8"/>
                </a:solidFill>
                <a:latin typeface="Arial" panose="020B0604020202020204" pitchFamily="34" charset="0"/>
                <a:ea typeface="Meiryo UI" panose="020B0604030504040204" pitchFamily="50" charset="-128"/>
                <a:cs typeface="Meiryo"/>
                <a:sym typeface="Meiryo"/>
              </a:rPr>
              <a:t>(s</a:t>
            </a:r>
            <a:r>
              <a:rPr lang="en-US" altLang="ja-JP" sz="2400" kern="100" dirty="0">
                <a:solidFill>
                  <a:srgbClr val="4A86E8"/>
                </a:solidFill>
                <a:latin typeface="Arial" panose="020B0604020202020204" pitchFamily="34" charset="0"/>
                <a:ea typeface="Meiryo UI" panose="020B0604030504040204" pitchFamily="50" charset="-128"/>
                <a:cs typeface="Meiryo"/>
                <a:sym typeface="Meiryo"/>
              </a:rPr>
              <a:t>ales channel</a:t>
            </a:r>
            <a:r>
              <a:rPr lang="en-US" sz="2400" kern="100" dirty="0">
                <a:solidFill>
                  <a:srgbClr val="4A86E8"/>
                </a:solidFill>
                <a:latin typeface="Arial" panose="020B0604020202020204" pitchFamily="34" charset="0"/>
                <a:ea typeface="Meiryo UI" panose="020B0604030504040204" pitchFamily="50" charset="-128"/>
                <a:cs typeface="Meiryo"/>
                <a:sym typeface="Meiryo"/>
              </a:rPr>
              <a:t>)</a:t>
            </a:r>
            <a:br>
              <a:rPr lang="en-US" sz="2400" kern="100" dirty="0">
                <a:solidFill>
                  <a:srgbClr val="4A86E8"/>
                </a:solidFill>
                <a:latin typeface="Arial" panose="020B0604020202020204" pitchFamily="34" charset="0"/>
                <a:ea typeface="Meiryo UI" panose="020B0604030504040204" pitchFamily="50" charset="-128"/>
                <a:cs typeface="Meiryo"/>
                <a:sym typeface="Meiryo"/>
              </a:rPr>
            </a:br>
            <a:r>
              <a:rPr lang="en-US" sz="2400" kern="100" dirty="0">
                <a:solidFill>
                  <a:srgbClr val="4A86E8"/>
                </a:solidFill>
                <a:latin typeface="Arial" panose="020B0604020202020204" pitchFamily="34" charset="0"/>
                <a:ea typeface="Meiryo UI" panose="020B0604030504040204" pitchFamily="50" charset="-128"/>
                <a:cs typeface="Meiryo"/>
                <a:sym typeface="Meiryo"/>
              </a:rPr>
              <a:t>・ Promotion</a:t>
            </a:r>
          </a:p>
          <a:p>
            <a:pPr marL="85725" marR="319405" lvl="0" algn="l" rtl="0">
              <a:lnSpc>
                <a:spcPct val="107916"/>
              </a:lnSpc>
              <a:spcAft>
                <a:spcPts val="0"/>
              </a:spcAft>
              <a:buSzPts val="1100"/>
              <a:buNone/>
            </a:pPr>
            <a:r>
              <a:rPr lang="en-US" sz="2400" kern="100" dirty="0">
                <a:solidFill>
                  <a:srgbClr val="4A86E8"/>
                </a:solidFill>
                <a:latin typeface="Arial" panose="020B0604020202020204" pitchFamily="34" charset="0"/>
                <a:ea typeface="Meiryo UI" panose="020B0604030504040204" pitchFamily="50" charset="-128"/>
                <a:cs typeface="Meiryo"/>
                <a:sym typeface="Meiryo"/>
              </a:rPr>
              <a:t>・ Product (the merits of your product) ... Etc.</a:t>
            </a:r>
          </a:p>
          <a:p>
            <a:pPr marL="12700" marR="319405" lvl="0" indent="0" algn="l" rtl="0">
              <a:lnSpc>
                <a:spcPct val="107916"/>
              </a:lnSpc>
              <a:spcBef>
                <a:spcPts val="1035"/>
              </a:spcBef>
              <a:spcAft>
                <a:spcPts val="0"/>
              </a:spcAft>
              <a:buSzPts val="1100"/>
              <a:buNone/>
            </a:pPr>
            <a:endParaRPr lang="en-US" sz="2400" kern="100" dirty="0">
              <a:solidFill>
                <a:srgbClr val="4A86E8"/>
              </a:solidFill>
              <a:latin typeface="Arial" panose="020B0604020202020204" pitchFamily="34" charset="0"/>
              <a:ea typeface="Meiryo UI" panose="020B0604030504040204" pitchFamily="50" charset="-128"/>
              <a:cs typeface="Meiryo"/>
              <a:sym typeface="Meiryo"/>
            </a:endParaRPr>
          </a:p>
          <a:p>
            <a:pPr marL="12700" marR="319405" lvl="0" indent="0" algn="l" rtl="0">
              <a:lnSpc>
                <a:spcPct val="107916"/>
              </a:lnSpc>
              <a:spcBef>
                <a:spcPts val="1035"/>
              </a:spcBef>
              <a:spcAft>
                <a:spcPts val="0"/>
              </a:spcAft>
              <a:buSzPts val="1100"/>
              <a:buNone/>
            </a:pPr>
            <a:endParaRPr sz="24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5" name="Google Shape;115;p19"/>
          <p:cNvSpPr/>
          <p:nvPr/>
        </p:nvSpPr>
        <p:spPr>
          <a:xfrm>
            <a:off x="906780" y="2374392"/>
            <a:ext cx="1475740" cy="1403985"/>
          </a:xfrm>
          <a:custGeom>
            <a:avLst/>
            <a:gdLst/>
            <a:ahLst/>
            <a:cxnLst/>
            <a:rect l="l" t="t" r="r" b="b"/>
            <a:pathLst>
              <a:path w="1475739" h="1403985" extrusionOk="0">
                <a:moveTo>
                  <a:pt x="737615" y="0"/>
                </a:moveTo>
                <a:lnTo>
                  <a:pt x="689117" y="1492"/>
                </a:lnTo>
                <a:lnTo>
                  <a:pt x="641455" y="5909"/>
                </a:lnTo>
                <a:lnTo>
                  <a:pt x="594729" y="13157"/>
                </a:lnTo>
                <a:lnTo>
                  <a:pt x="549035" y="23144"/>
                </a:lnTo>
                <a:lnTo>
                  <a:pt x="504470" y="35777"/>
                </a:lnTo>
                <a:lnTo>
                  <a:pt x="461132" y="50964"/>
                </a:lnTo>
                <a:lnTo>
                  <a:pt x="419117" y="68613"/>
                </a:lnTo>
                <a:lnTo>
                  <a:pt x="378524" y="88631"/>
                </a:lnTo>
                <a:lnTo>
                  <a:pt x="339448" y="110925"/>
                </a:lnTo>
                <a:lnTo>
                  <a:pt x="301987" y="135404"/>
                </a:lnTo>
                <a:lnTo>
                  <a:pt x="266239" y="161974"/>
                </a:lnTo>
                <a:lnTo>
                  <a:pt x="232301" y="190543"/>
                </a:lnTo>
                <a:lnTo>
                  <a:pt x="200269" y="221020"/>
                </a:lnTo>
                <a:lnTo>
                  <a:pt x="170242" y="253310"/>
                </a:lnTo>
                <a:lnTo>
                  <a:pt x="142315" y="287322"/>
                </a:lnTo>
                <a:lnTo>
                  <a:pt x="116588" y="322964"/>
                </a:lnTo>
                <a:lnTo>
                  <a:pt x="93155" y="360142"/>
                </a:lnTo>
                <a:lnTo>
                  <a:pt x="72115" y="398765"/>
                </a:lnTo>
                <a:lnTo>
                  <a:pt x="53566" y="438740"/>
                </a:lnTo>
                <a:lnTo>
                  <a:pt x="37603" y="479974"/>
                </a:lnTo>
                <a:lnTo>
                  <a:pt x="24325" y="522375"/>
                </a:lnTo>
                <a:lnTo>
                  <a:pt x="13828" y="565851"/>
                </a:lnTo>
                <a:lnTo>
                  <a:pt x="6210" y="610309"/>
                </a:lnTo>
                <a:lnTo>
                  <a:pt x="1568" y="655657"/>
                </a:lnTo>
                <a:lnTo>
                  <a:pt x="0" y="701802"/>
                </a:lnTo>
                <a:lnTo>
                  <a:pt x="1568" y="747946"/>
                </a:lnTo>
                <a:lnTo>
                  <a:pt x="6210" y="793294"/>
                </a:lnTo>
                <a:lnTo>
                  <a:pt x="13828" y="837752"/>
                </a:lnTo>
                <a:lnTo>
                  <a:pt x="24325" y="881228"/>
                </a:lnTo>
                <a:lnTo>
                  <a:pt x="37603" y="923629"/>
                </a:lnTo>
                <a:lnTo>
                  <a:pt x="53566" y="964863"/>
                </a:lnTo>
                <a:lnTo>
                  <a:pt x="72115" y="1004838"/>
                </a:lnTo>
                <a:lnTo>
                  <a:pt x="93155" y="1043461"/>
                </a:lnTo>
                <a:lnTo>
                  <a:pt x="116588" y="1080639"/>
                </a:lnTo>
                <a:lnTo>
                  <a:pt x="142315" y="1116281"/>
                </a:lnTo>
                <a:lnTo>
                  <a:pt x="170242" y="1150293"/>
                </a:lnTo>
                <a:lnTo>
                  <a:pt x="200269" y="1182583"/>
                </a:lnTo>
                <a:lnTo>
                  <a:pt x="232301" y="1213060"/>
                </a:lnTo>
                <a:lnTo>
                  <a:pt x="266239" y="1241629"/>
                </a:lnTo>
                <a:lnTo>
                  <a:pt x="301987" y="1268199"/>
                </a:lnTo>
                <a:lnTo>
                  <a:pt x="339448" y="1292678"/>
                </a:lnTo>
                <a:lnTo>
                  <a:pt x="378524" y="1314972"/>
                </a:lnTo>
                <a:lnTo>
                  <a:pt x="419117" y="1334990"/>
                </a:lnTo>
                <a:lnTo>
                  <a:pt x="461132" y="1352639"/>
                </a:lnTo>
                <a:lnTo>
                  <a:pt x="504470" y="1367826"/>
                </a:lnTo>
                <a:lnTo>
                  <a:pt x="549035" y="1380459"/>
                </a:lnTo>
                <a:lnTo>
                  <a:pt x="594729" y="1390446"/>
                </a:lnTo>
                <a:lnTo>
                  <a:pt x="641455" y="1397694"/>
                </a:lnTo>
                <a:lnTo>
                  <a:pt x="689117" y="1402111"/>
                </a:lnTo>
                <a:lnTo>
                  <a:pt x="737615" y="1403604"/>
                </a:lnTo>
                <a:lnTo>
                  <a:pt x="786119" y="1402111"/>
                </a:lnTo>
                <a:lnTo>
                  <a:pt x="833783" y="1397694"/>
                </a:lnTo>
                <a:lnTo>
                  <a:pt x="880512" y="1390446"/>
                </a:lnTo>
                <a:lnTo>
                  <a:pt x="926209" y="1380459"/>
                </a:lnTo>
                <a:lnTo>
                  <a:pt x="970775" y="1367826"/>
                </a:lnTo>
                <a:lnTo>
                  <a:pt x="1014115" y="1352639"/>
                </a:lnTo>
                <a:lnTo>
                  <a:pt x="1056130" y="1334990"/>
                </a:lnTo>
                <a:lnTo>
                  <a:pt x="1096724" y="1314972"/>
                </a:lnTo>
                <a:lnTo>
                  <a:pt x="1135800" y="1292678"/>
                </a:lnTo>
                <a:lnTo>
                  <a:pt x="1173260" y="1268199"/>
                </a:lnTo>
                <a:lnTo>
                  <a:pt x="1209007" y="1241629"/>
                </a:lnTo>
                <a:lnTo>
                  <a:pt x="1242945" y="1213060"/>
                </a:lnTo>
                <a:lnTo>
                  <a:pt x="1274975" y="1182583"/>
                </a:lnTo>
                <a:lnTo>
                  <a:pt x="1305002" y="1150293"/>
                </a:lnTo>
                <a:lnTo>
                  <a:pt x="1332926" y="1116281"/>
                </a:lnTo>
                <a:lnTo>
                  <a:pt x="1358653" y="1080639"/>
                </a:lnTo>
                <a:lnTo>
                  <a:pt x="1382084" y="1043461"/>
                </a:lnTo>
                <a:lnTo>
                  <a:pt x="1403122" y="1004838"/>
                </a:lnTo>
                <a:lnTo>
                  <a:pt x="1421670" y="964863"/>
                </a:lnTo>
                <a:lnTo>
                  <a:pt x="1437631" y="923629"/>
                </a:lnTo>
                <a:lnTo>
                  <a:pt x="1450908" y="881228"/>
                </a:lnTo>
                <a:lnTo>
                  <a:pt x="1461404" y="837752"/>
                </a:lnTo>
                <a:lnTo>
                  <a:pt x="1469021" y="793294"/>
                </a:lnTo>
                <a:lnTo>
                  <a:pt x="1473663" y="747946"/>
                </a:lnTo>
                <a:lnTo>
                  <a:pt x="1475232" y="701802"/>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5"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kern="100" dirty="0">
              <a:solidFill>
                <a:schemeClr val="dk1"/>
              </a:solidFill>
              <a:latin typeface="Meiryo UI" panose="020B0604030504040204" pitchFamily="50" charset="-128"/>
              <a:ea typeface="Meiryo UI" panose="020B0604030504040204" pitchFamily="50" charset="-128"/>
              <a:cs typeface="Calibri"/>
              <a:sym typeface="Calibri"/>
            </a:endParaRPr>
          </a:p>
        </p:txBody>
      </p:sp>
      <p:sp>
        <p:nvSpPr>
          <p:cNvPr id="116" name="Google Shape;116;p19"/>
          <p:cNvSpPr txBox="1">
            <a:spLocks noGrp="1"/>
          </p:cNvSpPr>
          <p:nvPr>
            <p:ph type="title"/>
          </p:nvPr>
        </p:nvSpPr>
        <p:spPr>
          <a:xfrm>
            <a:off x="-12700" y="339979"/>
            <a:ext cx="12217400" cy="635000"/>
          </a:xfrm>
          <a:prstGeom prst="rect">
            <a:avLst/>
          </a:prstGeom>
          <a:noFill/>
          <a:ln>
            <a:noFill/>
          </a:ln>
        </p:spPr>
        <p:txBody>
          <a:bodyPr spcFirstLastPara="1" wrap="square" lIns="0" tIns="12050" rIns="0" bIns="0" anchor="t" anchorCtr="0">
            <a:spAutoFit/>
          </a:bodyPr>
          <a:lstStyle/>
          <a:p>
            <a:pPr marL="12700" lvl="0" indent="0" algn="l" rtl="0">
              <a:lnSpc>
                <a:spcPct val="100000"/>
              </a:lnSpc>
              <a:spcBef>
                <a:spcPts val="0"/>
              </a:spcBef>
              <a:spcAft>
                <a:spcPts val="0"/>
              </a:spcAft>
              <a:buNone/>
            </a:pPr>
            <a:r>
              <a:rPr lang="en-US" u="none" kern="100" dirty="0">
                <a:latin typeface="Arial" panose="020B0604020202020204" pitchFamily="34" charset="0"/>
                <a:ea typeface="Meiryo UI" panose="020B0604030504040204" pitchFamily="50" charset="-128"/>
              </a:rPr>
              <a:t> 	</a:t>
            </a:r>
            <a:r>
              <a:rPr lang="en-US" kern="100" dirty="0">
                <a:latin typeface="Arial" panose="020B0604020202020204" pitchFamily="34" charset="0"/>
                <a:ea typeface="Meiryo UI" panose="020B0604030504040204" pitchFamily="50" charset="-128"/>
              </a:rPr>
              <a:t>Team</a:t>
            </a:r>
            <a:endParaRPr kern="100" dirty="0">
              <a:latin typeface="Arial" panose="020B0604020202020204" pitchFamily="34" charset="0"/>
              <a:ea typeface="Meiryo UI" panose="020B0604030504040204" pitchFamily="50" charset="-128"/>
            </a:endParaRPr>
          </a:p>
        </p:txBody>
      </p:sp>
      <p:sp>
        <p:nvSpPr>
          <p:cNvPr id="117" name="Google Shape;117;p19"/>
          <p:cNvSpPr txBox="1"/>
          <p:nvPr/>
        </p:nvSpPr>
        <p:spPr>
          <a:xfrm>
            <a:off x="1010055" y="2789681"/>
            <a:ext cx="1275663" cy="258389"/>
          </a:xfrm>
          <a:prstGeom prst="rect">
            <a:avLst/>
          </a:prstGeom>
          <a:noFill/>
          <a:ln>
            <a:noFill/>
          </a:ln>
        </p:spPr>
        <p:txBody>
          <a:bodyPr spcFirstLastPara="1" wrap="square" lIns="0" tIns="12050" rIns="0" bIns="0" anchor="t" anchorCtr="0">
            <a:spAutoFit/>
          </a:bodyPr>
          <a:lstStyle/>
          <a:p>
            <a:pPr marL="0" marR="0" lvl="0" indent="0" algn="ctr" rtl="0">
              <a:lnSpc>
                <a:spcPct val="100000"/>
              </a:lnSpc>
              <a:spcBef>
                <a:spcPts val="0"/>
              </a:spcBef>
              <a:spcAft>
                <a:spcPts val="0"/>
              </a:spcAft>
              <a:buNone/>
            </a:pPr>
            <a:r>
              <a:rPr lang="en-US" altLang="ja" sz="1600" kern="100" dirty="0">
                <a:solidFill>
                  <a:srgbClr val="FFFFFF"/>
                </a:solidFill>
                <a:latin typeface="Arial" panose="020B0604020202020204" pitchFamily="34" charset="0"/>
                <a:ea typeface="Meiryo UI" panose="020B0604030504040204" pitchFamily="50" charset="-128"/>
                <a:cs typeface="Meiryo"/>
                <a:sym typeface="Meiryo"/>
              </a:rPr>
              <a:t>Photograph</a:t>
            </a:r>
            <a:endParaRPr lang="en-US" altLang="ja-JP" sz="16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18" name="Google Shape;118;p19"/>
          <p:cNvSpPr txBox="1"/>
          <p:nvPr/>
        </p:nvSpPr>
        <p:spPr>
          <a:xfrm>
            <a:off x="2642107" y="2321534"/>
            <a:ext cx="1834588" cy="801501"/>
          </a:xfrm>
          <a:prstGeom prst="rect">
            <a:avLst/>
          </a:prstGeom>
          <a:noFill/>
          <a:ln>
            <a:noFill/>
          </a:ln>
        </p:spPr>
        <p:txBody>
          <a:bodyPr spcFirstLastPara="1" wrap="square" lIns="0" tIns="107950" rIns="0" bIns="0" anchor="t" anchorCtr="0">
            <a:spAutoFit/>
          </a:bodyPr>
          <a:lstStyle/>
          <a:p>
            <a:pPr marL="12700" marR="0" lvl="0" indent="0" algn="l" rtl="0">
              <a:lnSpc>
                <a:spcPct val="100000"/>
              </a:lnSpc>
              <a:spcBef>
                <a:spcPts val="0"/>
              </a:spcBef>
              <a:spcAft>
                <a:spcPts val="0"/>
              </a:spcAft>
              <a:buNone/>
            </a:pPr>
            <a:r>
              <a:rPr lang="en-US" altLang="ja" sz="2000" kern="100" dirty="0">
                <a:solidFill>
                  <a:srgbClr val="177DC3"/>
                </a:solidFill>
                <a:latin typeface="Arial" panose="020B0604020202020204" pitchFamily="34" charset="0"/>
                <a:ea typeface="Meiryo UI" panose="020B0604030504040204" pitchFamily="50" charset="-128"/>
                <a:cs typeface="Meiryo"/>
                <a:sym typeface="Meiryo"/>
              </a:rPr>
              <a:t>Name, CEO</a:t>
            </a:r>
            <a:endParaRPr lang="en-US" altLang="ja-JP" sz="2000" kern="100" dirty="0">
              <a:solidFill>
                <a:schemeClr val="dk1"/>
              </a:solidFill>
              <a:latin typeface="Arial" panose="020B0604020202020204" pitchFamily="34" charset="0"/>
              <a:ea typeface="Meiryo UI" panose="020B0604030504040204" pitchFamily="50" charset="-128"/>
              <a:cs typeface="Meiryo"/>
              <a:sym typeface="Meiryo"/>
            </a:endParaRPr>
          </a:p>
          <a:p>
            <a:pPr marL="12700" marR="0" lvl="0" indent="0" algn="l" rtl="0">
              <a:lnSpc>
                <a:spcPct val="100000"/>
              </a:lnSpc>
              <a:spcBef>
                <a:spcPts val="600"/>
              </a:spcBef>
              <a:spcAft>
                <a:spcPts val="0"/>
              </a:spcAft>
              <a:buNone/>
            </a:pPr>
            <a:r>
              <a:rPr lang="en-US" altLang="ja" sz="2000" kern="100" dirty="0">
                <a:solidFill>
                  <a:srgbClr val="5E5E5E"/>
                </a:solidFill>
                <a:latin typeface="Arial" panose="020B0604020202020204" pitchFamily="34" charset="0"/>
                <a:ea typeface="Meiryo UI" panose="020B0604030504040204" pitchFamily="50" charset="-128"/>
                <a:cs typeface="Meiryo"/>
                <a:sym typeface="Meiryo"/>
              </a:rPr>
              <a:t>Career, Awards</a:t>
            </a:r>
            <a:endParaRPr lang="en-US" altLang="ja-JP" sz="20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19" name="Google Shape;119;p19"/>
          <p:cNvSpPr/>
          <p:nvPr/>
        </p:nvSpPr>
        <p:spPr>
          <a:xfrm>
            <a:off x="8145780" y="2298191"/>
            <a:ext cx="1475739" cy="1403985"/>
          </a:xfrm>
          <a:custGeom>
            <a:avLst/>
            <a:gdLst/>
            <a:ahLst/>
            <a:cxnLst/>
            <a:rect l="l" t="t" r="r" b="b"/>
            <a:pathLst>
              <a:path w="1475739" h="1403985" extrusionOk="0">
                <a:moveTo>
                  <a:pt x="737615" y="0"/>
                </a:moveTo>
                <a:lnTo>
                  <a:pt x="689117" y="1492"/>
                </a:lnTo>
                <a:lnTo>
                  <a:pt x="641455" y="5909"/>
                </a:lnTo>
                <a:lnTo>
                  <a:pt x="594729" y="13157"/>
                </a:lnTo>
                <a:lnTo>
                  <a:pt x="549035" y="23144"/>
                </a:lnTo>
                <a:lnTo>
                  <a:pt x="504470" y="35777"/>
                </a:lnTo>
                <a:lnTo>
                  <a:pt x="461132" y="50964"/>
                </a:lnTo>
                <a:lnTo>
                  <a:pt x="419117" y="68613"/>
                </a:lnTo>
                <a:lnTo>
                  <a:pt x="378524" y="88631"/>
                </a:lnTo>
                <a:lnTo>
                  <a:pt x="339448" y="110925"/>
                </a:lnTo>
                <a:lnTo>
                  <a:pt x="301987" y="135404"/>
                </a:lnTo>
                <a:lnTo>
                  <a:pt x="266239" y="161974"/>
                </a:lnTo>
                <a:lnTo>
                  <a:pt x="232301" y="190543"/>
                </a:lnTo>
                <a:lnTo>
                  <a:pt x="200269" y="221020"/>
                </a:lnTo>
                <a:lnTo>
                  <a:pt x="170242" y="253310"/>
                </a:lnTo>
                <a:lnTo>
                  <a:pt x="142315" y="287322"/>
                </a:lnTo>
                <a:lnTo>
                  <a:pt x="116588" y="322964"/>
                </a:lnTo>
                <a:lnTo>
                  <a:pt x="93155" y="360142"/>
                </a:lnTo>
                <a:lnTo>
                  <a:pt x="72115" y="398765"/>
                </a:lnTo>
                <a:lnTo>
                  <a:pt x="53566" y="438740"/>
                </a:lnTo>
                <a:lnTo>
                  <a:pt x="37603" y="479974"/>
                </a:lnTo>
                <a:lnTo>
                  <a:pt x="24325" y="522375"/>
                </a:lnTo>
                <a:lnTo>
                  <a:pt x="13828" y="565851"/>
                </a:lnTo>
                <a:lnTo>
                  <a:pt x="6210" y="610309"/>
                </a:lnTo>
                <a:lnTo>
                  <a:pt x="1568" y="655657"/>
                </a:lnTo>
                <a:lnTo>
                  <a:pt x="0" y="701801"/>
                </a:lnTo>
                <a:lnTo>
                  <a:pt x="1568" y="747945"/>
                </a:lnTo>
                <a:lnTo>
                  <a:pt x="6210" y="793291"/>
                </a:lnTo>
                <a:lnTo>
                  <a:pt x="13828" y="837748"/>
                </a:lnTo>
                <a:lnTo>
                  <a:pt x="24325" y="881223"/>
                </a:lnTo>
                <a:lnTo>
                  <a:pt x="37603" y="923624"/>
                </a:lnTo>
                <a:lnTo>
                  <a:pt x="53566" y="964858"/>
                </a:lnTo>
                <a:lnTo>
                  <a:pt x="72115" y="1004832"/>
                </a:lnTo>
                <a:lnTo>
                  <a:pt x="93155" y="1043455"/>
                </a:lnTo>
                <a:lnTo>
                  <a:pt x="116588" y="1080634"/>
                </a:lnTo>
                <a:lnTo>
                  <a:pt x="142315" y="1116275"/>
                </a:lnTo>
                <a:lnTo>
                  <a:pt x="170242" y="1150288"/>
                </a:lnTo>
                <a:lnTo>
                  <a:pt x="200269" y="1182578"/>
                </a:lnTo>
                <a:lnTo>
                  <a:pt x="232301" y="1213055"/>
                </a:lnTo>
                <a:lnTo>
                  <a:pt x="266239" y="1241625"/>
                </a:lnTo>
                <a:lnTo>
                  <a:pt x="301987" y="1268195"/>
                </a:lnTo>
                <a:lnTo>
                  <a:pt x="339448" y="1292675"/>
                </a:lnTo>
                <a:lnTo>
                  <a:pt x="378524" y="1314969"/>
                </a:lnTo>
                <a:lnTo>
                  <a:pt x="419117" y="1334988"/>
                </a:lnTo>
                <a:lnTo>
                  <a:pt x="461132" y="1352637"/>
                </a:lnTo>
                <a:lnTo>
                  <a:pt x="504470" y="1367825"/>
                </a:lnTo>
                <a:lnTo>
                  <a:pt x="549035" y="1380459"/>
                </a:lnTo>
                <a:lnTo>
                  <a:pt x="594729" y="1390446"/>
                </a:lnTo>
                <a:lnTo>
                  <a:pt x="641455" y="1397694"/>
                </a:lnTo>
                <a:lnTo>
                  <a:pt x="689117" y="1402111"/>
                </a:lnTo>
                <a:lnTo>
                  <a:pt x="737615" y="1403603"/>
                </a:lnTo>
                <a:lnTo>
                  <a:pt x="786119" y="1402111"/>
                </a:lnTo>
                <a:lnTo>
                  <a:pt x="833783" y="1397694"/>
                </a:lnTo>
                <a:lnTo>
                  <a:pt x="880512" y="1390446"/>
                </a:lnTo>
                <a:lnTo>
                  <a:pt x="926209" y="1380459"/>
                </a:lnTo>
                <a:lnTo>
                  <a:pt x="970775" y="1367825"/>
                </a:lnTo>
                <a:lnTo>
                  <a:pt x="1014115" y="1352637"/>
                </a:lnTo>
                <a:lnTo>
                  <a:pt x="1056130" y="1334988"/>
                </a:lnTo>
                <a:lnTo>
                  <a:pt x="1096724" y="1314969"/>
                </a:lnTo>
                <a:lnTo>
                  <a:pt x="1135800" y="1292675"/>
                </a:lnTo>
                <a:lnTo>
                  <a:pt x="1173260" y="1268195"/>
                </a:lnTo>
                <a:lnTo>
                  <a:pt x="1209007" y="1241625"/>
                </a:lnTo>
                <a:lnTo>
                  <a:pt x="1242945" y="1213055"/>
                </a:lnTo>
                <a:lnTo>
                  <a:pt x="1274975" y="1182578"/>
                </a:lnTo>
                <a:lnTo>
                  <a:pt x="1305002" y="1150288"/>
                </a:lnTo>
                <a:lnTo>
                  <a:pt x="1332926" y="1116275"/>
                </a:lnTo>
                <a:lnTo>
                  <a:pt x="1358653" y="1080634"/>
                </a:lnTo>
                <a:lnTo>
                  <a:pt x="1382084" y="1043455"/>
                </a:lnTo>
                <a:lnTo>
                  <a:pt x="1403122" y="1004832"/>
                </a:lnTo>
                <a:lnTo>
                  <a:pt x="1421670" y="964858"/>
                </a:lnTo>
                <a:lnTo>
                  <a:pt x="1437631" y="923624"/>
                </a:lnTo>
                <a:lnTo>
                  <a:pt x="1450908" y="881223"/>
                </a:lnTo>
                <a:lnTo>
                  <a:pt x="1461404" y="837748"/>
                </a:lnTo>
                <a:lnTo>
                  <a:pt x="1469021" y="793291"/>
                </a:lnTo>
                <a:lnTo>
                  <a:pt x="1473663" y="747945"/>
                </a:lnTo>
                <a:lnTo>
                  <a:pt x="1475232" y="701801"/>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5"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kern="100" dirty="0">
              <a:solidFill>
                <a:schemeClr val="dk1"/>
              </a:solidFill>
              <a:latin typeface="Meiryo UI" panose="020B0604030504040204" pitchFamily="50" charset="-128"/>
              <a:ea typeface="Meiryo UI" panose="020B0604030504040204" pitchFamily="50" charset="-128"/>
              <a:cs typeface="Calibri"/>
              <a:sym typeface="Calibri"/>
            </a:endParaRPr>
          </a:p>
        </p:txBody>
      </p:sp>
      <p:sp>
        <p:nvSpPr>
          <p:cNvPr id="120" name="Google Shape;120;p19"/>
          <p:cNvSpPr txBox="1"/>
          <p:nvPr/>
        </p:nvSpPr>
        <p:spPr>
          <a:xfrm>
            <a:off x="8172397" y="2713735"/>
            <a:ext cx="1475738" cy="427666"/>
          </a:xfrm>
          <a:prstGeom prst="rect">
            <a:avLst/>
          </a:prstGeom>
          <a:noFill/>
          <a:ln>
            <a:noFill/>
          </a:ln>
        </p:spPr>
        <p:txBody>
          <a:bodyPr spcFirstLastPara="1" wrap="square" lIns="0" tIns="12050" rIns="0" bIns="0" anchor="t" anchorCtr="0">
            <a:spAutoFit/>
          </a:bodyPr>
          <a:lstStyle/>
          <a:p>
            <a:pPr marL="0" marR="0" lvl="0" indent="0" algn="ctr" rtl="0">
              <a:lnSpc>
                <a:spcPct val="100000"/>
              </a:lnSpc>
              <a:spcBef>
                <a:spcPts val="0"/>
              </a:spcBef>
              <a:spcAft>
                <a:spcPts val="0"/>
              </a:spcAft>
              <a:buNone/>
            </a:pPr>
            <a:r>
              <a:rPr lang="en-US" altLang="ja" sz="1600" kern="100" dirty="0">
                <a:solidFill>
                  <a:srgbClr val="FFFFFF"/>
                </a:solidFill>
                <a:latin typeface="Arial" panose="020B0604020202020204" pitchFamily="34" charset="0"/>
                <a:ea typeface="Meiryo UI" panose="020B0604030504040204" pitchFamily="50" charset="-128"/>
                <a:cs typeface="Meiryo"/>
                <a:sym typeface="Meiryo"/>
              </a:rPr>
              <a:t>Photograph</a:t>
            </a:r>
            <a:endParaRPr lang="en-US" altLang="ja-JP" sz="1600" kern="100" dirty="0">
              <a:solidFill>
                <a:schemeClr val="dk1"/>
              </a:solidFill>
              <a:latin typeface="Arial" panose="020B0604020202020204" pitchFamily="34" charset="0"/>
              <a:ea typeface="Meiryo UI" panose="020B0604030504040204" pitchFamily="50" charset="-128"/>
              <a:cs typeface="Meiryo"/>
              <a:sym typeface="Meiryo"/>
            </a:endParaRPr>
          </a:p>
          <a:p>
            <a:pPr marL="0" marR="0" lvl="0" indent="0" algn="ctr" rtl="0">
              <a:lnSpc>
                <a:spcPct val="100000"/>
              </a:lnSpc>
              <a:spcBef>
                <a:spcPts val="0"/>
              </a:spcBef>
              <a:spcAft>
                <a:spcPts val="0"/>
              </a:spcAft>
              <a:buNone/>
            </a:pPr>
            <a:r>
              <a:rPr lang="en-US" altLang="ja" sz="1100" kern="100" dirty="0">
                <a:solidFill>
                  <a:srgbClr val="FFFFFF"/>
                </a:solidFill>
                <a:latin typeface="Arial" panose="020B0604020202020204" pitchFamily="34" charset="0"/>
                <a:ea typeface="Meiryo UI" panose="020B0604030504040204" pitchFamily="50" charset="-128"/>
                <a:cs typeface="Meiryo"/>
                <a:sym typeface="Meiryo"/>
              </a:rPr>
              <a:t>(black and white)</a:t>
            </a:r>
            <a:endParaRPr lang="en-US" altLang="ja-JP" sz="11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21" name="Google Shape;121;p19"/>
          <p:cNvSpPr txBox="1"/>
          <p:nvPr/>
        </p:nvSpPr>
        <p:spPr>
          <a:xfrm>
            <a:off x="9881106" y="2245715"/>
            <a:ext cx="1910844" cy="1211870"/>
          </a:xfrm>
          <a:prstGeom prst="rect">
            <a:avLst/>
          </a:prstGeom>
          <a:noFill/>
          <a:ln>
            <a:noFill/>
          </a:ln>
        </p:spPr>
        <p:txBody>
          <a:bodyPr spcFirstLastPara="1" wrap="square" lIns="0" tIns="107950" rIns="0" bIns="0" anchor="t" anchorCtr="0">
            <a:spAutoFit/>
          </a:bodyPr>
          <a:lstStyle/>
          <a:p>
            <a:pPr marL="12700" marR="0" lvl="0" indent="0" algn="l" rtl="0">
              <a:lnSpc>
                <a:spcPct val="100000"/>
              </a:lnSpc>
              <a:spcBef>
                <a:spcPts val="0"/>
              </a:spcBef>
              <a:spcAft>
                <a:spcPts val="0"/>
              </a:spcAft>
              <a:buNone/>
            </a:pPr>
            <a:r>
              <a:rPr lang="en-US" altLang="ja" sz="2000" kern="100" dirty="0">
                <a:solidFill>
                  <a:srgbClr val="177DC3"/>
                </a:solidFill>
                <a:latin typeface="Arial" panose="020B0604020202020204" pitchFamily="34" charset="0"/>
                <a:ea typeface="Meiryo UI" panose="020B0604030504040204" pitchFamily="50" charset="-128"/>
                <a:cs typeface="Meiryo"/>
                <a:sym typeface="Meiryo"/>
              </a:rPr>
              <a:t>Name, CXO</a:t>
            </a:r>
            <a:endParaRPr lang="en-US" altLang="ja-JP" sz="2000" kern="100" dirty="0">
              <a:solidFill>
                <a:schemeClr val="dk1"/>
              </a:solidFill>
              <a:latin typeface="Arial" panose="020B0604020202020204" pitchFamily="34" charset="0"/>
              <a:ea typeface="Meiryo UI" panose="020B0604030504040204" pitchFamily="50" charset="-128"/>
              <a:cs typeface="Meiryo"/>
              <a:sym typeface="Meiryo"/>
            </a:endParaRPr>
          </a:p>
          <a:p>
            <a:pPr marL="12700" marR="0" lvl="0" indent="0" algn="l" rtl="0">
              <a:lnSpc>
                <a:spcPct val="100000"/>
              </a:lnSpc>
              <a:spcBef>
                <a:spcPts val="600"/>
              </a:spcBef>
              <a:spcAft>
                <a:spcPts val="0"/>
              </a:spcAft>
              <a:buNone/>
            </a:pPr>
            <a:r>
              <a:rPr lang="en-US" altLang="ja" sz="2000" kern="100" dirty="0">
                <a:solidFill>
                  <a:srgbClr val="5E5E5E"/>
                </a:solidFill>
                <a:latin typeface="Arial" panose="020B0604020202020204" pitchFamily="34" charset="0"/>
                <a:ea typeface="Meiryo UI" panose="020B0604030504040204" pitchFamily="50" charset="-128"/>
                <a:cs typeface="Meiryo"/>
                <a:sym typeface="Meiryo"/>
              </a:rPr>
              <a:t>Career, Awards</a:t>
            </a:r>
            <a:endParaRPr lang="en-US" altLang="ja-JP" sz="2000" kern="100" dirty="0">
              <a:solidFill>
                <a:schemeClr val="dk1"/>
              </a:solidFill>
              <a:latin typeface="Arial" panose="020B0604020202020204" pitchFamily="34" charset="0"/>
              <a:ea typeface="Meiryo UI" panose="020B0604030504040204" pitchFamily="50" charset="-128"/>
              <a:cs typeface="Meiryo"/>
              <a:sym typeface="Meiryo"/>
            </a:endParaRPr>
          </a:p>
          <a:p>
            <a:pPr marL="12700" marR="0" lvl="0" indent="0" algn="l" rtl="0">
              <a:lnSpc>
                <a:spcPct val="100000"/>
              </a:lnSpc>
              <a:spcBef>
                <a:spcPts val="750"/>
              </a:spcBef>
              <a:spcAft>
                <a:spcPts val="0"/>
              </a:spcAft>
              <a:buNone/>
            </a:pPr>
            <a:endParaRPr sz="20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22" name="Google Shape;122;p19"/>
          <p:cNvSpPr/>
          <p:nvPr/>
        </p:nvSpPr>
        <p:spPr>
          <a:xfrm>
            <a:off x="4596554" y="2344217"/>
            <a:ext cx="1475740" cy="1403985"/>
          </a:xfrm>
          <a:custGeom>
            <a:avLst/>
            <a:gdLst/>
            <a:ahLst/>
            <a:cxnLst/>
            <a:rect l="l" t="t" r="r" b="b"/>
            <a:pathLst>
              <a:path w="1475740" h="1403985" extrusionOk="0">
                <a:moveTo>
                  <a:pt x="737616" y="0"/>
                </a:moveTo>
                <a:lnTo>
                  <a:pt x="689112" y="1492"/>
                </a:lnTo>
                <a:lnTo>
                  <a:pt x="641448" y="5909"/>
                </a:lnTo>
                <a:lnTo>
                  <a:pt x="594719" y="13157"/>
                </a:lnTo>
                <a:lnTo>
                  <a:pt x="549022" y="23144"/>
                </a:lnTo>
                <a:lnTo>
                  <a:pt x="504456" y="35777"/>
                </a:lnTo>
                <a:lnTo>
                  <a:pt x="461116" y="50964"/>
                </a:lnTo>
                <a:lnTo>
                  <a:pt x="419101" y="68613"/>
                </a:lnTo>
                <a:lnTo>
                  <a:pt x="378507" y="88631"/>
                </a:lnTo>
                <a:lnTo>
                  <a:pt x="339431" y="110925"/>
                </a:lnTo>
                <a:lnTo>
                  <a:pt x="301971" y="135404"/>
                </a:lnTo>
                <a:lnTo>
                  <a:pt x="266224" y="161974"/>
                </a:lnTo>
                <a:lnTo>
                  <a:pt x="232286" y="190543"/>
                </a:lnTo>
                <a:lnTo>
                  <a:pt x="200256" y="221020"/>
                </a:lnTo>
                <a:lnTo>
                  <a:pt x="170229" y="253310"/>
                </a:lnTo>
                <a:lnTo>
                  <a:pt x="142305" y="287322"/>
                </a:lnTo>
                <a:lnTo>
                  <a:pt x="116578" y="322964"/>
                </a:lnTo>
                <a:lnTo>
                  <a:pt x="93147" y="360142"/>
                </a:lnTo>
                <a:lnTo>
                  <a:pt x="72109" y="398765"/>
                </a:lnTo>
                <a:lnTo>
                  <a:pt x="53561" y="438740"/>
                </a:lnTo>
                <a:lnTo>
                  <a:pt x="37600" y="479974"/>
                </a:lnTo>
                <a:lnTo>
                  <a:pt x="24323" y="522375"/>
                </a:lnTo>
                <a:lnTo>
                  <a:pt x="13827" y="565851"/>
                </a:lnTo>
                <a:lnTo>
                  <a:pt x="6210" y="610309"/>
                </a:lnTo>
                <a:lnTo>
                  <a:pt x="1568" y="655657"/>
                </a:lnTo>
                <a:lnTo>
                  <a:pt x="0" y="701802"/>
                </a:lnTo>
                <a:lnTo>
                  <a:pt x="1568" y="747946"/>
                </a:lnTo>
                <a:lnTo>
                  <a:pt x="6210" y="793294"/>
                </a:lnTo>
                <a:lnTo>
                  <a:pt x="13827" y="837752"/>
                </a:lnTo>
                <a:lnTo>
                  <a:pt x="24323" y="881228"/>
                </a:lnTo>
                <a:lnTo>
                  <a:pt x="37600" y="923629"/>
                </a:lnTo>
                <a:lnTo>
                  <a:pt x="53561" y="964863"/>
                </a:lnTo>
                <a:lnTo>
                  <a:pt x="72109" y="1004838"/>
                </a:lnTo>
                <a:lnTo>
                  <a:pt x="93147" y="1043461"/>
                </a:lnTo>
                <a:lnTo>
                  <a:pt x="116578" y="1080639"/>
                </a:lnTo>
                <a:lnTo>
                  <a:pt x="142305" y="1116281"/>
                </a:lnTo>
                <a:lnTo>
                  <a:pt x="170229" y="1150293"/>
                </a:lnTo>
                <a:lnTo>
                  <a:pt x="200256" y="1182583"/>
                </a:lnTo>
                <a:lnTo>
                  <a:pt x="232286" y="1213060"/>
                </a:lnTo>
                <a:lnTo>
                  <a:pt x="266224" y="1241629"/>
                </a:lnTo>
                <a:lnTo>
                  <a:pt x="301971" y="1268199"/>
                </a:lnTo>
                <a:lnTo>
                  <a:pt x="339431" y="1292678"/>
                </a:lnTo>
                <a:lnTo>
                  <a:pt x="378507" y="1314972"/>
                </a:lnTo>
                <a:lnTo>
                  <a:pt x="419101" y="1334990"/>
                </a:lnTo>
                <a:lnTo>
                  <a:pt x="461116" y="1352639"/>
                </a:lnTo>
                <a:lnTo>
                  <a:pt x="504456" y="1367826"/>
                </a:lnTo>
                <a:lnTo>
                  <a:pt x="549022" y="1380459"/>
                </a:lnTo>
                <a:lnTo>
                  <a:pt x="594719" y="1390446"/>
                </a:lnTo>
                <a:lnTo>
                  <a:pt x="641448" y="1397694"/>
                </a:lnTo>
                <a:lnTo>
                  <a:pt x="689112" y="1402111"/>
                </a:lnTo>
                <a:lnTo>
                  <a:pt x="737616" y="1403604"/>
                </a:lnTo>
                <a:lnTo>
                  <a:pt x="786119" y="1402111"/>
                </a:lnTo>
                <a:lnTo>
                  <a:pt x="833783" y="1397694"/>
                </a:lnTo>
                <a:lnTo>
                  <a:pt x="880512" y="1390446"/>
                </a:lnTo>
                <a:lnTo>
                  <a:pt x="926209" y="1380459"/>
                </a:lnTo>
                <a:lnTo>
                  <a:pt x="970775" y="1367826"/>
                </a:lnTo>
                <a:lnTo>
                  <a:pt x="1014115" y="1352639"/>
                </a:lnTo>
                <a:lnTo>
                  <a:pt x="1056130" y="1334990"/>
                </a:lnTo>
                <a:lnTo>
                  <a:pt x="1096724" y="1314972"/>
                </a:lnTo>
                <a:lnTo>
                  <a:pt x="1135800" y="1292678"/>
                </a:lnTo>
                <a:lnTo>
                  <a:pt x="1173260" y="1268199"/>
                </a:lnTo>
                <a:lnTo>
                  <a:pt x="1209007" y="1241629"/>
                </a:lnTo>
                <a:lnTo>
                  <a:pt x="1242945" y="1213060"/>
                </a:lnTo>
                <a:lnTo>
                  <a:pt x="1274975" y="1182583"/>
                </a:lnTo>
                <a:lnTo>
                  <a:pt x="1305002" y="1150293"/>
                </a:lnTo>
                <a:lnTo>
                  <a:pt x="1332926" y="1116281"/>
                </a:lnTo>
                <a:lnTo>
                  <a:pt x="1358653" y="1080639"/>
                </a:lnTo>
                <a:lnTo>
                  <a:pt x="1382084" y="1043461"/>
                </a:lnTo>
                <a:lnTo>
                  <a:pt x="1403122" y="1004838"/>
                </a:lnTo>
                <a:lnTo>
                  <a:pt x="1421670" y="964863"/>
                </a:lnTo>
                <a:lnTo>
                  <a:pt x="1437631" y="923629"/>
                </a:lnTo>
                <a:lnTo>
                  <a:pt x="1450908" y="881228"/>
                </a:lnTo>
                <a:lnTo>
                  <a:pt x="1461404" y="837752"/>
                </a:lnTo>
                <a:lnTo>
                  <a:pt x="1469021" y="793294"/>
                </a:lnTo>
                <a:lnTo>
                  <a:pt x="1473663" y="747946"/>
                </a:lnTo>
                <a:lnTo>
                  <a:pt x="1475231" y="701802"/>
                </a:lnTo>
                <a:lnTo>
                  <a:pt x="1473663" y="655657"/>
                </a:lnTo>
                <a:lnTo>
                  <a:pt x="1469021" y="610309"/>
                </a:lnTo>
                <a:lnTo>
                  <a:pt x="1461404" y="565851"/>
                </a:lnTo>
                <a:lnTo>
                  <a:pt x="1450908" y="522375"/>
                </a:lnTo>
                <a:lnTo>
                  <a:pt x="1437631" y="479974"/>
                </a:lnTo>
                <a:lnTo>
                  <a:pt x="1421670" y="438740"/>
                </a:lnTo>
                <a:lnTo>
                  <a:pt x="1403122" y="398765"/>
                </a:lnTo>
                <a:lnTo>
                  <a:pt x="1382084" y="360142"/>
                </a:lnTo>
                <a:lnTo>
                  <a:pt x="1358653" y="322964"/>
                </a:lnTo>
                <a:lnTo>
                  <a:pt x="1332926" y="287322"/>
                </a:lnTo>
                <a:lnTo>
                  <a:pt x="1305002" y="253310"/>
                </a:lnTo>
                <a:lnTo>
                  <a:pt x="1274975" y="221020"/>
                </a:lnTo>
                <a:lnTo>
                  <a:pt x="1242945" y="190543"/>
                </a:lnTo>
                <a:lnTo>
                  <a:pt x="1209007" y="161974"/>
                </a:lnTo>
                <a:lnTo>
                  <a:pt x="1173260" y="135404"/>
                </a:lnTo>
                <a:lnTo>
                  <a:pt x="1135800" y="110925"/>
                </a:lnTo>
                <a:lnTo>
                  <a:pt x="1096724" y="88631"/>
                </a:lnTo>
                <a:lnTo>
                  <a:pt x="1056130" y="68613"/>
                </a:lnTo>
                <a:lnTo>
                  <a:pt x="1014115" y="50964"/>
                </a:lnTo>
                <a:lnTo>
                  <a:pt x="970775" y="35777"/>
                </a:lnTo>
                <a:lnTo>
                  <a:pt x="926209" y="23144"/>
                </a:lnTo>
                <a:lnTo>
                  <a:pt x="880512" y="13157"/>
                </a:lnTo>
                <a:lnTo>
                  <a:pt x="833783" y="5909"/>
                </a:lnTo>
                <a:lnTo>
                  <a:pt x="786119" y="1492"/>
                </a:lnTo>
                <a:lnTo>
                  <a:pt x="737616" y="0"/>
                </a:lnTo>
                <a:close/>
              </a:path>
            </a:pathLst>
          </a:custGeom>
          <a:solidFill>
            <a:srgbClr val="7E7E7E"/>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1800" kern="100" dirty="0">
              <a:solidFill>
                <a:schemeClr val="dk1"/>
              </a:solidFill>
              <a:latin typeface="Meiryo UI" panose="020B0604030504040204" pitchFamily="50" charset="-128"/>
              <a:ea typeface="Meiryo UI" panose="020B0604030504040204" pitchFamily="50" charset="-128"/>
              <a:cs typeface="Calibri"/>
              <a:sym typeface="Calibri"/>
            </a:endParaRPr>
          </a:p>
        </p:txBody>
      </p:sp>
      <p:sp>
        <p:nvSpPr>
          <p:cNvPr id="123" name="Google Shape;123;p19"/>
          <p:cNvSpPr txBox="1"/>
          <p:nvPr/>
        </p:nvSpPr>
        <p:spPr>
          <a:xfrm>
            <a:off x="4747970" y="2789681"/>
            <a:ext cx="1167349" cy="258389"/>
          </a:xfrm>
          <a:prstGeom prst="rect">
            <a:avLst/>
          </a:prstGeom>
          <a:noFill/>
          <a:ln>
            <a:noFill/>
          </a:ln>
        </p:spPr>
        <p:txBody>
          <a:bodyPr spcFirstLastPara="1" wrap="square" lIns="0" tIns="12050" rIns="0" bIns="0" anchor="t" anchorCtr="0">
            <a:spAutoFit/>
          </a:bodyPr>
          <a:lstStyle/>
          <a:p>
            <a:pPr marL="0" marR="0" lvl="0" indent="0" algn="ctr" rtl="0">
              <a:lnSpc>
                <a:spcPct val="100000"/>
              </a:lnSpc>
              <a:spcBef>
                <a:spcPts val="0"/>
              </a:spcBef>
              <a:spcAft>
                <a:spcPts val="0"/>
              </a:spcAft>
              <a:buNone/>
            </a:pPr>
            <a:r>
              <a:rPr lang="en-US" altLang="ja" sz="1600" kern="100" dirty="0">
                <a:solidFill>
                  <a:srgbClr val="FFFFFF"/>
                </a:solidFill>
                <a:latin typeface="Arial" panose="020B0604020202020204" pitchFamily="34" charset="0"/>
                <a:ea typeface="Meiryo UI" panose="020B0604030504040204" pitchFamily="50" charset="-128"/>
                <a:cs typeface="Meiryo"/>
                <a:sym typeface="Meiryo"/>
              </a:rPr>
              <a:t>Photograph</a:t>
            </a:r>
            <a:endParaRPr lang="en-US" altLang="ja-JP" sz="16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24" name="Google Shape;124;p19"/>
          <p:cNvSpPr txBox="1"/>
          <p:nvPr/>
        </p:nvSpPr>
        <p:spPr>
          <a:xfrm>
            <a:off x="6245643" y="2344234"/>
            <a:ext cx="1812454" cy="1211870"/>
          </a:xfrm>
          <a:prstGeom prst="rect">
            <a:avLst/>
          </a:prstGeom>
          <a:noFill/>
          <a:ln>
            <a:noFill/>
          </a:ln>
        </p:spPr>
        <p:txBody>
          <a:bodyPr spcFirstLastPara="1" wrap="square" lIns="0" tIns="107950" rIns="0" bIns="0" anchor="t" anchorCtr="0">
            <a:spAutoFit/>
          </a:bodyPr>
          <a:lstStyle/>
          <a:p>
            <a:pPr marL="12700" marR="0" lvl="0" indent="0" algn="l" rtl="0">
              <a:lnSpc>
                <a:spcPct val="100000"/>
              </a:lnSpc>
              <a:spcBef>
                <a:spcPts val="0"/>
              </a:spcBef>
              <a:spcAft>
                <a:spcPts val="0"/>
              </a:spcAft>
              <a:buNone/>
            </a:pPr>
            <a:r>
              <a:rPr lang="en-US" altLang="ja" sz="2000" kern="100" dirty="0">
                <a:solidFill>
                  <a:srgbClr val="177DC3"/>
                </a:solidFill>
                <a:latin typeface="Arial" panose="020B0604020202020204" pitchFamily="34" charset="0"/>
                <a:ea typeface="Meiryo UI" panose="020B0604030504040204" pitchFamily="50" charset="-128"/>
                <a:cs typeface="Meiryo"/>
                <a:sym typeface="Meiryo"/>
              </a:rPr>
              <a:t>Name, CTO</a:t>
            </a:r>
            <a:endParaRPr lang="en-US" altLang="ja-JP" sz="2000" kern="100" dirty="0">
              <a:solidFill>
                <a:schemeClr val="dk1"/>
              </a:solidFill>
              <a:latin typeface="Arial" panose="020B0604020202020204" pitchFamily="34" charset="0"/>
              <a:ea typeface="Meiryo UI" panose="020B0604030504040204" pitchFamily="50" charset="-128"/>
              <a:cs typeface="Meiryo"/>
              <a:sym typeface="Meiryo"/>
            </a:endParaRPr>
          </a:p>
          <a:p>
            <a:pPr marL="12700" marR="0" lvl="0" indent="0" algn="l" rtl="0">
              <a:lnSpc>
                <a:spcPct val="100000"/>
              </a:lnSpc>
              <a:spcBef>
                <a:spcPts val="600"/>
              </a:spcBef>
              <a:spcAft>
                <a:spcPts val="0"/>
              </a:spcAft>
              <a:buNone/>
            </a:pPr>
            <a:r>
              <a:rPr lang="en-US" altLang="ja" sz="2000" kern="100" dirty="0">
                <a:solidFill>
                  <a:srgbClr val="5E5E5E"/>
                </a:solidFill>
                <a:latin typeface="Arial" panose="020B0604020202020204" pitchFamily="34" charset="0"/>
                <a:ea typeface="Meiryo UI" panose="020B0604030504040204" pitchFamily="50" charset="-128"/>
                <a:cs typeface="Meiryo"/>
                <a:sym typeface="Meiryo"/>
              </a:rPr>
              <a:t>Career, Awards</a:t>
            </a:r>
            <a:endParaRPr lang="en-US" altLang="ja-JP" sz="2000" kern="100" dirty="0">
              <a:solidFill>
                <a:schemeClr val="dk1"/>
              </a:solidFill>
              <a:latin typeface="Arial" panose="020B0604020202020204" pitchFamily="34" charset="0"/>
              <a:ea typeface="Meiryo UI" panose="020B0604030504040204" pitchFamily="50" charset="-128"/>
              <a:cs typeface="Meiryo"/>
              <a:sym typeface="Meiryo"/>
            </a:endParaRPr>
          </a:p>
          <a:p>
            <a:pPr marL="12700" marR="0" lvl="0" indent="0" algn="l" rtl="0">
              <a:lnSpc>
                <a:spcPct val="100000"/>
              </a:lnSpc>
              <a:spcBef>
                <a:spcPts val="750"/>
              </a:spcBef>
              <a:spcAft>
                <a:spcPts val="0"/>
              </a:spcAft>
              <a:buNone/>
            </a:pPr>
            <a:endParaRPr sz="2000" kern="100" dirty="0">
              <a:solidFill>
                <a:schemeClr val="dk1"/>
              </a:solidFill>
              <a:latin typeface="Arial" panose="020B0604020202020204" pitchFamily="34" charset="0"/>
              <a:ea typeface="Meiryo UI" panose="020B0604030504040204" pitchFamily="50" charset="-128"/>
              <a:cs typeface="Meiryo"/>
              <a:sym typeface="Meiryo"/>
            </a:endParaRPr>
          </a:p>
        </p:txBody>
      </p:sp>
      <p:sp>
        <p:nvSpPr>
          <p:cNvPr id="126" name="Google Shape;126;p19"/>
          <p:cNvSpPr txBox="1"/>
          <p:nvPr/>
        </p:nvSpPr>
        <p:spPr>
          <a:xfrm>
            <a:off x="1240025" y="4337270"/>
            <a:ext cx="10094100" cy="2354792"/>
          </a:xfrm>
          <a:prstGeom prst="rect">
            <a:avLst/>
          </a:prstGeom>
          <a:noFill/>
          <a:ln>
            <a:noFill/>
          </a:ln>
        </p:spPr>
        <p:txBody>
          <a:bodyPr spcFirstLastPara="1" wrap="square" lIns="0" tIns="102850" rIns="0" bIns="0" anchor="t" anchorCtr="0">
            <a:spAutoFit/>
          </a:bodyPr>
          <a:lstStyle/>
          <a:p>
            <a:pPr marL="12700" marR="319405">
              <a:lnSpc>
                <a:spcPct val="107916"/>
              </a:lnSpc>
              <a:spcBef>
                <a:spcPts val="1035"/>
              </a:spcBef>
              <a:buSzPts val="1100"/>
            </a:pPr>
            <a:r>
              <a:rPr lang="en-US" altLang="ja" sz="2400" kern="100" dirty="0">
                <a:solidFill>
                  <a:srgbClr val="4A86E8"/>
                </a:solidFill>
                <a:latin typeface="Arial" panose="020B0604020202020204" pitchFamily="34" charset="0"/>
                <a:ea typeface="Meiryo UI" panose="020B0604030504040204" pitchFamily="50" charset="-128"/>
                <a:cs typeface="Meiryo"/>
                <a:sym typeface="Meiryo"/>
              </a:rPr>
              <a:t>If you currently lack management staff, describe how you are going to secure appropriate human resources.</a:t>
            </a:r>
            <a:br>
              <a:rPr lang="en-US" altLang="ja" sz="2400" kern="100" dirty="0">
                <a:solidFill>
                  <a:srgbClr val="4A86E8"/>
                </a:solidFill>
                <a:latin typeface="Arial" panose="020B0604020202020204" pitchFamily="34" charset="0"/>
                <a:ea typeface="Meiryo UI" panose="020B0604030504040204" pitchFamily="50" charset="-128"/>
                <a:cs typeface="Meiryo"/>
                <a:sym typeface="Meiryo"/>
              </a:rPr>
            </a:br>
            <a:r>
              <a:rPr lang="en-US" altLang="ja" sz="2400" kern="100" dirty="0">
                <a:solidFill>
                  <a:srgbClr val="4A86E8"/>
                </a:solidFill>
                <a:latin typeface="Arial" panose="020B0604020202020204" pitchFamily="34" charset="0"/>
                <a:ea typeface="Meiryo UI" panose="020B0604030504040204" pitchFamily="50" charset="-128"/>
                <a:cs typeface="Meiryo"/>
                <a:sym typeface="Meiryo"/>
              </a:rPr>
              <a:t>In addition, indicate the responsibilities of each team member with respect to promoting commercialization.</a:t>
            </a:r>
            <a:endParaRPr lang="en-US" altLang="ja-JP" sz="2400" kern="100" dirty="0">
              <a:solidFill>
                <a:srgbClr val="4A86E8"/>
              </a:solidFill>
              <a:latin typeface="Arial" panose="020B0604020202020204" pitchFamily="34" charset="0"/>
              <a:ea typeface="Meiryo UI" panose="020B0604030504040204" pitchFamily="50" charset="-128"/>
              <a:cs typeface="Meiryo"/>
              <a:sym typeface="Meiryo"/>
            </a:endParaRPr>
          </a:p>
          <a:p>
            <a:pPr marL="12700" marR="319405" lvl="0" indent="0" algn="l" rtl="0">
              <a:lnSpc>
                <a:spcPct val="107916"/>
              </a:lnSpc>
              <a:spcBef>
                <a:spcPts val="1035"/>
              </a:spcBef>
              <a:spcAft>
                <a:spcPts val="0"/>
              </a:spcAft>
              <a:buSzPts val="1100"/>
              <a:buNone/>
            </a:pPr>
            <a:endParaRPr sz="2400" kern="100" dirty="0">
              <a:solidFill>
                <a:srgbClr val="4A86E8"/>
              </a:solidFill>
              <a:latin typeface="Arial" panose="020B0604020202020204" pitchFamily="34" charset="0"/>
              <a:ea typeface="Meiryo UI" panose="020B0604030504040204" pitchFamily="50" charset="-128"/>
              <a:cs typeface="Meiryo"/>
              <a:sym typeface="Meiryo"/>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9353C3"/>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XAP>
  <AppVersion>1.02.00</AppVersion>
  <CustomXmlVersion>1.02.00</CustomXmlVersion>
  <Links>
    <MaxLinkId>0</MaxLinkId>
    <IsEditMode>False</IsEditMode>
    <LastOperationSubsidiaryCompanyId/>
  </Links>
</XAP>
</file>

<file path=customXml/itemProps1.xml><?xml version="1.0" encoding="utf-8"?>
<ds:datastoreItem xmlns:ds="http://schemas.openxmlformats.org/officeDocument/2006/customXml" ds:itemID="{F19FE7F6-0821-44CA-B607-4F7B548BCF2E}">
  <ds:schemaRefs/>
</ds:datastoreItem>
</file>

<file path=docProps/app.xml><?xml version="1.0" encoding="utf-8"?>
<Properties xmlns="http://schemas.openxmlformats.org/officeDocument/2006/extended-properties" xmlns:vt="http://schemas.openxmlformats.org/officeDocument/2006/docPropsVTypes">
  <TotalTime>205</TotalTime>
  <Words>532</Words>
  <Application>Microsoft Office PowerPoint</Application>
  <PresentationFormat>ワイド画面</PresentationFormat>
  <Paragraphs>75</Paragraphs>
  <Slides>9</Slides>
  <Notes>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Meiryo UI</vt:lpstr>
      <vt:lpstr>MS PMincho</vt:lpstr>
      <vt:lpstr>Meiryo</vt:lpstr>
      <vt:lpstr>Arial</vt:lpstr>
      <vt:lpstr>Calibri</vt:lpstr>
      <vt:lpstr>Office Theme</vt:lpstr>
      <vt:lpstr>Title (cover) slide</vt:lpstr>
      <vt:lpstr> 　Problem that should be solved</vt:lpstr>
      <vt:lpstr>How to solve the problem</vt:lpstr>
      <vt:lpstr>Market scale</vt:lpstr>
      <vt:lpstr>Market scale (example)</vt:lpstr>
      <vt:lpstr>Validation activities (client interviews) and hypotheses you want to demonstrate</vt:lpstr>
      <vt:lpstr>Action schedule</vt:lpstr>
      <vt:lpstr>Overview of hypothesized business model</vt:lpstr>
      <vt:lpstr>  Team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 (カバー) スライド</dc:title>
  <dc:creator>sanren-20</dc:creator>
  <cp:lastModifiedBy>清水 麻由 m s.</cp:lastModifiedBy>
  <cp:revision>23</cp:revision>
  <cp:lastPrinted>2022-05-18T00:20:23Z</cp:lastPrinted>
  <dcterms:created xsi:type="dcterms:W3CDTF">2021-08-08T20:36:24Z</dcterms:created>
  <dcterms:modified xsi:type="dcterms:W3CDTF">2022-06-10T02:48:40Z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2016-09-30T00:00:00Z</vt:filetime>
  </property>
  <property fmtid="{D5CDD505-2E9C-101B-9397-08002B2CF9AE}" pid="3" name="Creator">
    <vt:lpwstr>Microsoft® PowerPoint® 2013</vt:lpwstr>
  </property>
  <property fmtid="{D5CDD505-2E9C-101B-9397-08002B2CF9AE}" pid="4" name="LastSaved">
    <vt:filetime>2021-08-08T00:00:00Z</vt:filetime>
  </property>
</Properties>
</file>