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2"/>
  </p:sldMasterIdLst>
  <p:notesMasterIdLst>
    <p:notesMasterId r:id="rId14"/>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07200" cy="9939338"/>
  <p:custDataLst>
    <p:custData r:id="rId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FAFC04D-6CF8-422F-930A-BCA3C88D700B}">
  <a:tblStyle styleId="{8FAFC04D-6CF8-422F-930A-BCA3C88D700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54" autoAdjust="0"/>
    <p:restoredTop sz="94660"/>
  </p:normalViewPr>
  <p:slideViewPr>
    <p:cSldViewPr snapToGrid="0">
      <p:cViewPr varScale="1">
        <p:scale>
          <a:sx n="96" d="100"/>
          <a:sy n="96" d="100"/>
        </p:scale>
        <p:origin x="1278"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720" y="4721186"/>
            <a:ext cx="5445760" cy="4472702"/>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5728797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1285839805a_0_0: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3" name="Google Shape;63;g1285839805a_0_0: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6332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285839805a_0_127: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0" name="Google Shape;120;g1285839805a_0_127: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0307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285839805a_0_44: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6" name="Google Shape;126;g1285839805a_0_44: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06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285839805a_0_5: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1" name="Google Shape;71;g1285839805a_0_5: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201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285839805a_0_106: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7" name="Google Shape;77;g1285839805a_0_106: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4091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85839805a_0_10: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3" name="Google Shape;83;g1285839805a_0_10: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3007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285839805a_0_111: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9" name="Google Shape;89;g1285839805a_0_11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7612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285839805a_0_39: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5" name="Google Shape;95;g1285839805a_0_39: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503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285839805a_0_116: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1" name="Google Shape;101;g1285839805a_0_116: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1184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285839805a_0_33: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7" name="Google Shape;107;g1285839805a_0_33: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625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285839805a_0_121:notes"/>
          <p:cNvSpPr txBox="1">
            <a:spLocks noGrp="1"/>
          </p:cNvSpPr>
          <p:nvPr>
            <p:ph type="body" idx="1"/>
          </p:nvPr>
        </p:nvSpPr>
        <p:spPr>
          <a:xfrm>
            <a:off x="680720" y="4721186"/>
            <a:ext cx="544576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3" name="Google Shape;113;g1285839805a_0_12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8343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9525" y="254984"/>
            <a:ext cx="9163200" cy="476400"/>
          </a:xfrm>
          <a:prstGeom prst="rect">
            <a:avLst/>
          </a:prstGeom>
          <a:noFill/>
          <a:ln>
            <a:noFill/>
          </a:ln>
        </p:spPr>
        <p:txBody>
          <a:bodyPr spcFirstLastPara="1" wrap="square" lIns="0" tIns="0" rIns="0" bIns="0" anchor="t" anchorCtr="0">
            <a:spAutoFit/>
          </a:bodyPr>
          <a:lstStyle>
            <a:lvl1pPr lvl="0" algn="l" rtl="0">
              <a:spcBef>
                <a:spcPts val="0"/>
              </a:spcBef>
              <a:spcAft>
                <a:spcPts val="0"/>
              </a:spcAft>
              <a:buSzPts val="2800"/>
              <a:buNone/>
              <a:defRPr sz="3000" b="0" i="0" u="sng">
                <a:solidFill>
                  <a:srgbClr val="177DC3"/>
                </a:solidFill>
                <a:latin typeface="Meiryo"/>
                <a:ea typeface="Meiryo"/>
                <a:cs typeface="Meiryo"/>
                <a:sym typeface="Meiryo"/>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ftr" idx="11"/>
          </p:nvPr>
        </p:nvSpPr>
        <p:spPr>
          <a:xfrm>
            <a:off x="3108960" y="4783455"/>
            <a:ext cx="2926200" cy="257100"/>
          </a:xfrm>
          <a:prstGeom prst="rect">
            <a:avLst/>
          </a:prstGeom>
          <a:noFill/>
          <a:ln>
            <a:noFill/>
          </a:ln>
        </p:spPr>
        <p:txBody>
          <a:bodyPr spcFirstLastPara="1" wrap="square" lIns="0" tIns="0" rIns="0" bIns="0" anchor="t" anchorCtr="0">
            <a:spAutoFit/>
          </a:bodyPr>
          <a:lstStyle>
            <a:lvl1pPr lvl="0" algn="ctr" rtl="0">
              <a:spcBef>
                <a:spcPts val="0"/>
              </a:spcBef>
              <a:spcAft>
                <a:spcPts val="0"/>
              </a:spcAft>
              <a:buSzPts val="1100"/>
              <a:buNone/>
              <a:defRPr sz="1100">
                <a:solidFill>
                  <a:srgbClr val="888888"/>
                </a:solidFill>
              </a:defRPr>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dirty="0"/>
          </a:p>
        </p:txBody>
      </p:sp>
      <p:sp>
        <p:nvSpPr>
          <p:cNvPr id="53" name="Google Shape;53;p13"/>
          <p:cNvSpPr txBox="1">
            <a:spLocks noGrp="1"/>
          </p:cNvSpPr>
          <p:nvPr>
            <p:ph type="dt" idx="10"/>
          </p:nvPr>
        </p:nvSpPr>
        <p:spPr>
          <a:xfrm>
            <a:off x="457200" y="4783455"/>
            <a:ext cx="2103000" cy="257100"/>
          </a:xfrm>
          <a:prstGeom prst="rect">
            <a:avLst/>
          </a:prstGeom>
          <a:noFill/>
          <a:ln>
            <a:noFill/>
          </a:ln>
        </p:spPr>
        <p:txBody>
          <a:bodyPr spcFirstLastPara="1" wrap="square" lIns="0" tIns="0" rIns="0" bIns="0" anchor="t" anchorCtr="0">
            <a:spAutoFit/>
          </a:bodyPr>
          <a:lstStyle>
            <a:lvl1pPr lvl="0" algn="l" rtl="0">
              <a:spcBef>
                <a:spcPts val="0"/>
              </a:spcBef>
              <a:spcAft>
                <a:spcPts val="0"/>
              </a:spcAft>
              <a:buSzPts val="1100"/>
              <a:buNone/>
              <a:defRPr sz="1100">
                <a:solidFill>
                  <a:srgbClr val="888888"/>
                </a:solidFill>
              </a:defRPr>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dirty="0"/>
          </a:p>
        </p:txBody>
      </p:sp>
      <p:sp>
        <p:nvSpPr>
          <p:cNvPr id="54" name="Google Shape;54;p13"/>
          <p:cNvSpPr txBox="1">
            <a:spLocks noGrp="1"/>
          </p:cNvSpPr>
          <p:nvPr>
            <p:ph type="sldNum" idx="12"/>
          </p:nvPr>
        </p:nvSpPr>
        <p:spPr>
          <a:xfrm>
            <a:off x="6583680" y="4783455"/>
            <a:ext cx="2103000" cy="153900"/>
          </a:xfrm>
          <a:prstGeom prst="rect">
            <a:avLst/>
          </a:prstGeom>
          <a:noFill/>
          <a:ln>
            <a:noFill/>
          </a:ln>
        </p:spPr>
        <p:txBody>
          <a:bodyPr spcFirstLastPara="1" wrap="square" lIns="0" tIns="0" rIns="0" bIns="0" anchor="t" anchorCtr="0">
            <a:sp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ja"/>
              <a:t>‹#›</a:t>
            </a:fld>
            <a:endParaRPr sz="1400" dirty="0">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5"/>
        <p:cNvGrpSpPr/>
        <p:nvPr/>
      </p:nvGrpSpPr>
      <p:grpSpPr>
        <a:xfrm>
          <a:off x="0" y="0"/>
          <a:ext cx="0" cy="0"/>
          <a:chOff x="0" y="0"/>
          <a:chExt cx="0" cy="0"/>
        </a:xfrm>
      </p:grpSpPr>
      <p:sp>
        <p:nvSpPr>
          <p:cNvPr id="56" name="Google Shape;56;p14"/>
          <p:cNvSpPr txBox="1">
            <a:spLocks noGrp="1"/>
          </p:cNvSpPr>
          <p:nvPr>
            <p:ph type="title"/>
          </p:nvPr>
        </p:nvSpPr>
        <p:spPr>
          <a:xfrm>
            <a:off x="-9525" y="254984"/>
            <a:ext cx="9163200" cy="476400"/>
          </a:xfrm>
          <a:prstGeom prst="rect">
            <a:avLst/>
          </a:prstGeom>
          <a:noFill/>
          <a:ln>
            <a:noFill/>
          </a:ln>
        </p:spPr>
        <p:txBody>
          <a:bodyPr spcFirstLastPara="1" wrap="square" lIns="0" tIns="0" rIns="0" bIns="0" anchor="t" anchorCtr="0">
            <a:spAutoFit/>
          </a:bodyPr>
          <a:lstStyle>
            <a:lvl1pPr lvl="0" algn="l" rtl="0">
              <a:spcBef>
                <a:spcPts val="0"/>
              </a:spcBef>
              <a:spcAft>
                <a:spcPts val="0"/>
              </a:spcAft>
              <a:buSzPts val="2800"/>
              <a:buNone/>
              <a:defRPr sz="3000" b="0" i="0" u="sng">
                <a:solidFill>
                  <a:srgbClr val="177DC3"/>
                </a:solidFill>
                <a:latin typeface="Meiryo"/>
                <a:ea typeface="Meiryo"/>
                <a:cs typeface="Meiryo"/>
                <a:sym typeface="Meiryo"/>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7" name="Google Shape;57;p14"/>
          <p:cNvSpPr txBox="1">
            <a:spLocks noGrp="1"/>
          </p:cNvSpPr>
          <p:nvPr>
            <p:ph type="body" idx="1"/>
          </p:nvPr>
        </p:nvSpPr>
        <p:spPr>
          <a:xfrm>
            <a:off x="440588" y="1092575"/>
            <a:ext cx="8262900" cy="3540000"/>
          </a:xfrm>
          <a:prstGeom prst="rect">
            <a:avLst/>
          </a:prstGeom>
          <a:noFill/>
          <a:ln>
            <a:noFill/>
          </a:ln>
        </p:spPr>
        <p:txBody>
          <a:bodyPr spcFirstLastPara="1" wrap="square" lIns="0" tIns="0" rIns="0" bIns="0" anchor="t" anchorCtr="0">
            <a:spAutoFit/>
          </a:bodyPr>
          <a:lstStyle>
            <a:lvl1pPr marL="457200" lvl="0" indent="-228600" algn="l" rtl="0">
              <a:spcBef>
                <a:spcPts val="0"/>
              </a:spcBef>
              <a:spcAft>
                <a:spcPts val="0"/>
              </a:spcAft>
              <a:buSzPts val="1800"/>
              <a:buNone/>
              <a:defRPr sz="2100" b="0" i="0">
                <a:solidFill>
                  <a:srgbClr val="737373"/>
                </a:solidFill>
                <a:latin typeface="Meiryo"/>
                <a:ea typeface="Meiryo"/>
                <a:cs typeface="Meiryo"/>
                <a:sym typeface="Meiryo"/>
              </a:defRPr>
            </a:lvl1pPr>
            <a:lvl2pPr marL="914400" lvl="1" indent="-228600" algn="l" rtl="0">
              <a:spcBef>
                <a:spcPts val="1200"/>
              </a:spcBef>
              <a:spcAft>
                <a:spcPts val="0"/>
              </a:spcAft>
              <a:buSzPts val="1400"/>
              <a:buNone/>
              <a:defRPr/>
            </a:lvl2pPr>
            <a:lvl3pPr marL="1371600" lvl="2" indent="-228600" algn="l" rtl="0">
              <a:spcBef>
                <a:spcPts val="1200"/>
              </a:spcBef>
              <a:spcAft>
                <a:spcPts val="0"/>
              </a:spcAft>
              <a:buSzPts val="1400"/>
              <a:buNone/>
              <a:defRPr/>
            </a:lvl3pPr>
            <a:lvl4pPr marL="1828800" lvl="3" indent="-228600" algn="l" rtl="0">
              <a:spcBef>
                <a:spcPts val="1200"/>
              </a:spcBef>
              <a:spcAft>
                <a:spcPts val="0"/>
              </a:spcAft>
              <a:buSzPts val="1400"/>
              <a:buNone/>
              <a:defRPr/>
            </a:lvl4pPr>
            <a:lvl5pPr marL="2286000" lvl="4" indent="-228600" algn="l" rtl="0">
              <a:spcBef>
                <a:spcPts val="1200"/>
              </a:spcBef>
              <a:spcAft>
                <a:spcPts val="0"/>
              </a:spcAft>
              <a:buSzPts val="1400"/>
              <a:buNone/>
              <a:defRPr/>
            </a:lvl5pPr>
            <a:lvl6pPr marL="2743200" lvl="5" indent="-228600" algn="l" rtl="0">
              <a:spcBef>
                <a:spcPts val="1200"/>
              </a:spcBef>
              <a:spcAft>
                <a:spcPts val="0"/>
              </a:spcAft>
              <a:buSzPts val="1400"/>
              <a:buNone/>
              <a:defRPr/>
            </a:lvl6pPr>
            <a:lvl7pPr marL="3200400" lvl="6" indent="-228600" algn="l" rtl="0">
              <a:spcBef>
                <a:spcPts val="1200"/>
              </a:spcBef>
              <a:spcAft>
                <a:spcPts val="0"/>
              </a:spcAft>
              <a:buSzPts val="1400"/>
              <a:buNone/>
              <a:defRPr/>
            </a:lvl7pPr>
            <a:lvl8pPr marL="3657600" lvl="7" indent="-228600" algn="l" rtl="0">
              <a:spcBef>
                <a:spcPts val="1200"/>
              </a:spcBef>
              <a:spcAft>
                <a:spcPts val="0"/>
              </a:spcAft>
              <a:buSzPts val="1400"/>
              <a:buNone/>
              <a:defRPr/>
            </a:lvl8pPr>
            <a:lvl9pPr marL="4114800" lvl="8" indent="-228600" algn="l" rtl="0">
              <a:spcBef>
                <a:spcPts val="1200"/>
              </a:spcBef>
              <a:spcAft>
                <a:spcPts val="1200"/>
              </a:spcAft>
              <a:buSzPts val="1400"/>
              <a:buNone/>
              <a:defRPr/>
            </a:lvl9pPr>
          </a:lstStyle>
          <a:p>
            <a:endParaRPr/>
          </a:p>
        </p:txBody>
      </p:sp>
      <p:sp>
        <p:nvSpPr>
          <p:cNvPr id="58" name="Google Shape;58;p14"/>
          <p:cNvSpPr txBox="1">
            <a:spLocks noGrp="1"/>
          </p:cNvSpPr>
          <p:nvPr>
            <p:ph type="ftr" idx="11"/>
          </p:nvPr>
        </p:nvSpPr>
        <p:spPr>
          <a:xfrm>
            <a:off x="3108960" y="4783455"/>
            <a:ext cx="2926200" cy="257100"/>
          </a:xfrm>
          <a:prstGeom prst="rect">
            <a:avLst/>
          </a:prstGeom>
          <a:noFill/>
          <a:ln>
            <a:noFill/>
          </a:ln>
        </p:spPr>
        <p:txBody>
          <a:bodyPr spcFirstLastPara="1" wrap="square" lIns="0" tIns="0" rIns="0" bIns="0" anchor="t" anchorCtr="0">
            <a:spAutoFit/>
          </a:bodyPr>
          <a:lstStyle>
            <a:lvl1pPr lvl="0" algn="ctr" rtl="0">
              <a:spcBef>
                <a:spcPts val="0"/>
              </a:spcBef>
              <a:spcAft>
                <a:spcPts val="0"/>
              </a:spcAft>
              <a:buSzPts val="1100"/>
              <a:buNone/>
              <a:defRPr sz="1100">
                <a:solidFill>
                  <a:srgbClr val="888888"/>
                </a:solidFill>
              </a:defRPr>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dirty="0"/>
          </a:p>
        </p:txBody>
      </p:sp>
      <p:sp>
        <p:nvSpPr>
          <p:cNvPr id="59" name="Google Shape;59;p14"/>
          <p:cNvSpPr txBox="1">
            <a:spLocks noGrp="1"/>
          </p:cNvSpPr>
          <p:nvPr>
            <p:ph type="dt" idx="10"/>
          </p:nvPr>
        </p:nvSpPr>
        <p:spPr>
          <a:xfrm>
            <a:off x="457200" y="4783455"/>
            <a:ext cx="2103000" cy="257100"/>
          </a:xfrm>
          <a:prstGeom prst="rect">
            <a:avLst/>
          </a:prstGeom>
          <a:noFill/>
          <a:ln>
            <a:noFill/>
          </a:ln>
        </p:spPr>
        <p:txBody>
          <a:bodyPr spcFirstLastPara="1" wrap="square" lIns="0" tIns="0" rIns="0" bIns="0" anchor="t" anchorCtr="0">
            <a:spAutoFit/>
          </a:bodyPr>
          <a:lstStyle>
            <a:lvl1pPr lvl="0" algn="l" rtl="0">
              <a:spcBef>
                <a:spcPts val="0"/>
              </a:spcBef>
              <a:spcAft>
                <a:spcPts val="0"/>
              </a:spcAft>
              <a:buSzPts val="1100"/>
              <a:buNone/>
              <a:defRPr sz="1100">
                <a:solidFill>
                  <a:srgbClr val="888888"/>
                </a:solidFill>
              </a:defRPr>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dirty="0"/>
          </a:p>
        </p:txBody>
      </p:sp>
      <p:sp>
        <p:nvSpPr>
          <p:cNvPr id="60" name="Google Shape;60;p14"/>
          <p:cNvSpPr txBox="1">
            <a:spLocks noGrp="1"/>
          </p:cNvSpPr>
          <p:nvPr>
            <p:ph type="sldNum" idx="12"/>
          </p:nvPr>
        </p:nvSpPr>
        <p:spPr>
          <a:xfrm>
            <a:off x="6583680" y="4783455"/>
            <a:ext cx="2103000" cy="153900"/>
          </a:xfrm>
          <a:prstGeom prst="rect">
            <a:avLst/>
          </a:prstGeom>
          <a:noFill/>
          <a:ln>
            <a:noFill/>
          </a:ln>
        </p:spPr>
        <p:txBody>
          <a:bodyPr spcFirstLastPara="1" wrap="square" lIns="0" tIns="0" rIns="0" bIns="0" anchor="t" anchorCtr="0">
            <a:spAutoFit/>
          </a:bodyPr>
          <a:lstStyle>
            <a:lvl1pPr marL="0" lvl="0" indent="0" algn="r" rtl="0">
              <a:spcBef>
                <a:spcPts val="0"/>
              </a:spcBef>
              <a:buNone/>
              <a:defRPr>
                <a:solidFill>
                  <a:srgbClr val="888888"/>
                </a:solidFill>
              </a:defRPr>
            </a:lvl1pPr>
            <a:lvl2pPr marL="0" lvl="1" indent="0" algn="r" rtl="0">
              <a:spcBef>
                <a:spcPts val="0"/>
              </a:spcBef>
              <a:buNone/>
              <a:defRPr>
                <a:solidFill>
                  <a:srgbClr val="888888"/>
                </a:solidFill>
              </a:defRPr>
            </a:lvl2pPr>
            <a:lvl3pPr marL="0" lvl="2" indent="0" algn="r" rtl="0">
              <a:spcBef>
                <a:spcPts val="0"/>
              </a:spcBef>
              <a:buNone/>
              <a:defRPr>
                <a:solidFill>
                  <a:srgbClr val="888888"/>
                </a:solidFill>
              </a:defRPr>
            </a:lvl3pPr>
            <a:lvl4pPr marL="0" lvl="3" indent="0" algn="r" rtl="0">
              <a:spcBef>
                <a:spcPts val="0"/>
              </a:spcBef>
              <a:buNone/>
              <a:defRPr>
                <a:solidFill>
                  <a:srgbClr val="888888"/>
                </a:solidFill>
              </a:defRPr>
            </a:lvl4pPr>
            <a:lvl5pPr marL="0" lvl="4" indent="0" algn="r" rtl="0">
              <a:spcBef>
                <a:spcPts val="0"/>
              </a:spcBef>
              <a:buNone/>
              <a:defRPr>
                <a:solidFill>
                  <a:srgbClr val="888888"/>
                </a:solidFill>
              </a:defRPr>
            </a:lvl5pPr>
            <a:lvl6pPr marL="0" lvl="5" indent="0" algn="r" rtl="0">
              <a:spcBef>
                <a:spcPts val="0"/>
              </a:spcBef>
              <a:buNone/>
              <a:defRPr>
                <a:solidFill>
                  <a:srgbClr val="888888"/>
                </a:solidFill>
              </a:defRPr>
            </a:lvl6pPr>
            <a:lvl7pPr marL="0" lvl="6" indent="0" algn="r" rtl="0">
              <a:spcBef>
                <a:spcPts val="0"/>
              </a:spcBef>
              <a:buNone/>
              <a:defRPr>
                <a:solidFill>
                  <a:srgbClr val="888888"/>
                </a:solidFill>
              </a:defRPr>
            </a:lvl7pPr>
            <a:lvl8pPr marL="0" lvl="7" indent="0" algn="r" rtl="0">
              <a:spcBef>
                <a:spcPts val="0"/>
              </a:spcBef>
              <a:buNone/>
              <a:defRPr>
                <a:solidFill>
                  <a:srgbClr val="888888"/>
                </a:solidFill>
              </a:defRPr>
            </a:lvl8pPr>
            <a:lvl9pPr marL="0" lvl="8" indent="0" algn="r" rtl="0">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ja"/>
              <a:t>‹#›</a:t>
            </a:fld>
            <a:endParaRPr sz="1400" dirty="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87704" y="1833658"/>
            <a:ext cx="7196700" cy="702115"/>
          </a:xfrm>
          <a:prstGeom prst="rect">
            <a:avLst/>
          </a:prstGeom>
          <a:noFill/>
          <a:ln>
            <a:noFill/>
          </a:ln>
        </p:spPr>
        <p:txBody>
          <a:bodyPr spcFirstLastPara="1" wrap="square" lIns="0" tIns="9525" rIns="0" bIns="0" anchor="t" anchorCtr="0">
            <a:spAutoFit/>
          </a:bodyPr>
          <a:lstStyle/>
          <a:p>
            <a:pPr marL="12700" lvl="0" indent="0" algn="l" rtl="0">
              <a:lnSpc>
                <a:spcPct val="100000"/>
              </a:lnSpc>
              <a:spcBef>
                <a:spcPts val="0"/>
              </a:spcBef>
              <a:spcAft>
                <a:spcPts val="0"/>
              </a:spcAft>
              <a:buNone/>
            </a:pPr>
            <a:r>
              <a:rPr lang="en-US" altLang="ja-JP" sz="4500" u="none" kern="100" dirty="0">
                <a:latin typeface="Arial" panose="020B0604020202020204" pitchFamily="34" charset="0"/>
                <a:ea typeface="Meiryo UI" panose="020B0604030504040204" pitchFamily="50" charset="-128"/>
              </a:rPr>
              <a:t>XX Business Plan</a:t>
            </a:r>
            <a:endParaRPr sz="4500" kern="100" dirty="0">
              <a:latin typeface="Arial" panose="020B0604020202020204" pitchFamily="34" charset="0"/>
              <a:ea typeface="Meiryo UI" panose="020B0604030504040204" pitchFamily="50" charset="-128"/>
            </a:endParaRPr>
          </a:p>
        </p:txBody>
      </p:sp>
      <p:sp>
        <p:nvSpPr>
          <p:cNvPr id="66" name="Google Shape;66;p15"/>
          <p:cNvSpPr txBox="1"/>
          <p:nvPr/>
        </p:nvSpPr>
        <p:spPr>
          <a:xfrm>
            <a:off x="687699" y="2604325"/>
            <a:ext cx="7985245" cy="354902"/>
          </a:xfrm>
          <a:prstGeom prst="rect">
            <a:avLst/>
          </a:prstGeom>
          <a:noFill/>
          <a:ln>
            <a:noFill/>
          </a:ln>
        </p:spPr>
        <p:txBody>
          <a:bodyPr spcFirstLastPara="1" wrap="square" lIns="0" tIns="77150" rIns="0" bIns="0" anchor="t" anchorCtr="0">
            <a:spAutoFit/>
          </a:bodyPr>
          <a:lstStyle/>
          <a:p>
            <a:pPr marL="12700" marR="0" lvl="0" indent="0" algn="l" rtl="0">
              <a:lnSpc>
                <a:spcPct val="100000"/>
              </a:lnSpc>
              <a:spcBef>
                <a:spcPts val="0"/>
              </a:spcBef>
              <a:spcAft>
                <a:spcPts val="0"/>
              </a:spcAft>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You can use a provisional company or team name in the title.</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
        <p:nvSpPr>
          <p:cNvPr id="67" name="Google Shape;67;p15"/>
          <p:cNvSpPr txBox="1"/>
          <p:nvPr/>
        </p:nvSpPr>
        <p:spPr>
          <a:xfrm>
            <a:off x="6590925" y="4445650"/>
            <a:ext cx="2287500"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tLang="ja" sz="1000" kern="100" dirty="0">
                <a:latin typeface="Arial" panose="020B0604020202020204" pitchFamily="34" charset="0"/>
                <a:ea typeface="Meiryo UI" panose="020B0604030504040204" pitchFamily="50" charset="-128"/>
              </a:rPr>
              <a:t>Form 3 Application form for "Business Challenge" category</a:t>
            </a:r>
            <a:endParaRPr sz="1000" kern="100" dirty="0">
              <a:latin typeface="Arial" panose="020B0604020202020204" pitchFamily="34" charset="0"/>
              <a:ea typeface="Meiryo UI" panose="020B0604030504040204" pitchFamily="50" charset="-128"/>
            </a:endParaRPr>
          </a:p>
        </p:txBody>
      </p:sp>
      <p:sp>
        <p:nvSpPr>
          <p:cNvPr id="68" name="Google Shape;68;p15"/>
          <p:cNvSpPr txBox="1"/>
          <p:nvPr/>
        </p:nvSpPr>
        <p:spPr>
          <a:xfrm>
            <a:off x="687700" y="4172100"/>
            <a:ext cx="4514682" cy="547887"/>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None/>
            </a:pPr>
            <a:r>
              <a:rPr lang="en-US" altLang="ja" sz="1900" kern="100" dirty="0">
                <a:solidFill>
                  <a:srgbClr val="4A86E8"/>
                </a:solidFill>
                <a:latin typeface="Arial" panose="020B0604020202020204" pitchFamily="34" charset="0"/>
                <a:ea typeface="Meiryo UI" panose="020B0604030504040204" pitchFamily="50" charset="-128"/>
                <a:cs typeface="Meiryo"/>
                <a:sym typeface="Meiryo"/>
              </a:rPr>
              <a:t>Name, X Laboratory, X University</a:t>
            </a:r>
            <a:endParaRPr sz="19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303025" y="281350"/>
            <a:ext cx="6683400"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Action plan for forthcoming year</a:t>
            </a:r>
            <a:endParaRPr kern="100" dirty="0">
              <a:latin typeface="Arial" panose="020B0604020202020204" pitchFamily="34" charset="0"/>
              <a:ea typeface="Meiryo UI" panose="020B0604030504040204" pitchFamily="50" charset="-128"/>
            </a:endParaRPr>
          </a:p>
        </p:txBody>
      </p:sp>
      <p:graphicFrame>
        <p:nvGraphicFramePr>
          <p:cNvPr id="123" name="Google Shape;123;p24"/>
          <p:cNvGraphicFramePr/>
          <p:nvPr>
            <p:extLst>
              <p:ext uri="{D42A27DB-BD31-4B8C-83A1-F6EECF244321}">
                <p14:modId xmlns:p14="http://schemas.microsoft.com/office/powerpoint/2010/main" val="3352412600"/>
              </p:ext>
            </p:extLst>
          </p:nvPr>
        </p:nvGraphicFramePr>
        <p:xfrm>
          <a:off x="302900" y="1047750"/>
          <a:ext cx="8623250" cy="3489720"/>
        </p:xfrm>
        <a:graphic>
          <a:graphicData uri="http://schemas.openxmlformats.org/drawingml/2006/table">
            <a:tbl>
              <a:tblPr>
                <a:noFill/>
                <a:tableStyleId>{8FAFC04D-6CF8-422F-930A-BCA3C88D700B}</a:tableStyleId>
              </a:tblPr>
              <a:tblGrid>
                <a:gridCol w="615950">
                  <a:extLst>
                    <a:ext uri="{9D8B030D-6E8A-4147-A177-3AD203B41FA5}">
                      <a16:colId xmlns:a16="http://schemas.microsoft.com/office/drawing/2014/main" xmlns="" val="20000"/>
                    </a:ext>
                  </a:extLst>
                </a:gridCol>
                <a:gridCol w="849000">
                  <a:extLst>
                    <a:ext uri="{9D8B030D-6E8A-4147-A177-3AD203B41FA5}">
                      <a16:colId xmlns:a16="http://schemas.microsoft.com/office/drawing/2014/main" xmlns="" val="20001"/>
                    </a:ext>
                  </a:extLst>
                </a:gridCol>
                <a:gridCol w="596525">
                  <a:extLst>
                    <a:ext uri="{9D8B030D-6E8A-4147-A177-3AD203B41FA5}">
                      <a16:colId xmlns:a16="http://schemas.microsoft.com/office/drawing/2014/main" xmlns="" val="20002"/>
                    </a:ext>
                  </a:extLst>
                </a:gridCol>
                <a:gridCol w="596525">
                  <a:extLst>
                    <a:ext uri="{9D8B030D-6E8A-4147-A177-3AD203B41FA5}">
                      <a16:colId xmlns:a16="http://schemas.microsoft.com/office/drawing/2014/main" xmlns="" val="20003"/>
                    </a:ext>
                  </a:extLst>
                </a:gridCol>
                <a:gridCol w="596525">
                  <a:extLst>
                    <a:ext uri="{9D8B030D-6E8A-4147-A177-3AD203B41FA5}">
                      <a16:colId xmlns:a16="http://schemas.microsoft.com/office/drawing/2014/main" xmlns="" val="20004"/>
                    </a:ext>
                  </a:extLst>
                </a:gridCol>
                <a:gridCol w="596525">
                  <a:extLst>
                    <a:ext uri="{9D8B030D-6E8A-4147-A177-3AD203B41FA5}">
                      <a16:colId xmlns:a16="http://schemas.microsoft.com/office/drawing/2014/main" xmlns="" val="20005"/>
                    </a:ext>
                  </a:extLst>
                </a:gridCol>
                <a:gridCol w="596525">
                  <a:extLst>
                    <a:ext uri="{9D8B030D-6E8A-4147-A177-3AD203B41FA5}">
                      <a16:colId xmlns:a16="http://schemas.microsoft.com/office/drawing/2014/main" xmlns="" val="20006"/>
                    </a:ext>
                  </a:extLst>
                </a:gridCol>
                <a:gridCol w="596525">
                  <a:extLst>
                    <a:ext uri="{9D8B030D-6E8A-4147-A177-3AD203B41FA5}">
                      <a16:colId xmlns:a16="http://schemas.microsoft.com/office/drawing/2014/main" xmlns="" val="20007"/>
                    </a:ext>
                  </a:extLst>
                </a:gridCol>
                <a:gridCol w="596525">
                  <a:extLst>
                    <a:ext uri="{9D8B030D-6E8A-4147-A177-3AD203B41FA5}">
                      <a16:colId xmlns:a16="http://schemas.microsoft.com/office/drawing/2014/main" xmlns="" val="20008"/>
                    </a:ext>
                  </a:extLst>
                </a:gridCol>
                <a:gridCol w="596525">
                  <a:extLst>
                    <a:ext uri="{9D8B030D-6E8A-4147-A177-3AD203B41FA5}">
                      <a16:colId xmlns:a16="http://schemas.microsoft.com/office/drawing/2014/main" xmlns="" val="20009"/>
                    </a:ext>
                  </a:extLst>
                </a:gridCol>
                <a:gridCol w="596525">
                  <a:extLst>
                    <a:ext uri="{9D8B030D-6E8A-4147-A177-3AD203B41FA5}">
                      <a16:colId xmlns:a16="http://schemas.microsoft.com/office/drawing/2014/main" xmlns="" val="20010"/>
                    </a:ext>
                  </a:extLst>
                </a:gridCol>
                <a:gridCol w="596525">
                  <a:extLst>
                    <a:ext uri="{9D8B030D-6E8A-4147-A177-3AD203B41FA5}">
                      <a16:colId xmlns:a16="http://schemas.microsoft.com/office/drawing/2014/main" xmlns="" val="20011"/>
                    </a:ext>
                  </a:extLst>
                </a:gridCol>
                <a:gridCol w="596525">
                  <a:extLst>
                    <a:ext uri="{9D8B030D-6E8A-4147-A177-3AD203B41FA5}">
                      <a16:colId xmlns:a16="http://schemas.microsoft.com/office/drawing/2014/main" xmlns="" val="20012"/>
                    </a:ext>
                  </a:extLst>
                </a:gridCol>
                <a:gridCol w="596525">
                  <a:extLst>
                    <a:ext uri="{9D8B030D-6E8A-4147-A177-3AD203B41FA5}">
                      <a16:colId xmlns:a16="http://schemas.microsoft.com/office/drawing/2014/main" xmlns="" val="20013"/>
                    </a:ext>
                  </a:extLst>
                </a:gridCol>
              </a:tblGrid>
              <a:tr h="396200">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sz="1200" kern="100" spc="0" dirty="0">
                          <a:latin typeface="Arial" panose="020B0604020202020204" pitchFamily="34" charset="0"/>
                          <a:ea typeface="Meiryo UI" panose="020B0604030504040204" pitchFamily="50" charset="-128"/>
                        </a:rPr>
                        <a:t>Action</a:t>
                      </a:r>
                      <a:endParaRPr sz="12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Aug.</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Sep.</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Oct.</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Nov.</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Dec.</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Jan.</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Feb.</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Mar.</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Apr.</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May</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Jun.</a:t>
                      </a: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kern="100" spc="0" dirty="0">
                          <a:latin typeface="Arial" panose="020B0604020202020204" pitchFamily="34" charset="0"/>
                          <a:ea typeface="Meiryo UI" panose="020B0604030504040204" pitchFamily="50" charset="-128"/>
                        </a:rPr>
                        <a:t>Jul.</a:t>
                      </a: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0"/>
                  </a:ext>
                </a:extLst>
              </a:tr>
              <a:tr h="381000">
                <a:tc rowSpan="3">
                  <a:txBody>
                    <a:bodyPr/>
                    <a:lstStyle/>
                    <a:p>
                      <a:pPr marL="0" lvl="0" indent="0" algn="ctr" rtl="0">
                        <a:spcBef>
                          <a:spcPts val="0"/>
                        </a:spcBef>
                        <a:spcAft>
                          <a:spcPts val="0"/>
                        </a:spcAft>
                        <a:buNone/>
                      </a:pPr>
                      <a:r>
                        <a:rPr lang="ja" sz="1200" kern="100" spc="0">
                          <a:latin typeface="Arial" panose="020B0604020202020204" pitchFamily="34" charset="0"/>
                          <a:ea typeface="Meiryo UI" panose="020B0604030504040204" pitchFamily="50" charset="-128"/>
                        </a:rPr>
                        <a:t>R&amp;D</a:t>
                      </a:r>
                      <a:endParaRPr sz="1200" kern="100" spc="0" dirty="0">
                        <a:latin typeface="Arial" panose="020B0604020202020204" pitchFamily="34" charset="0"/>
                        <a:ea typeface="Meiryo UI" panose="020B0604030504040204" pitchFamily="50" charset="-128"/>
                      </a:endParaRPr>
                    </a:p>
                  </a:txBody>
                  <a:tcPr marL="91425" marR="91425" marT="91425" marB="91425" vert="vert" anchor="ctr"/>
                </a:tc>
                <a:tc>
                  <a:txBody>
                    <a:bodyPr/>
                    <a:lstStyle/>
                    <a:p>
                      <a:pPr marL="0" lvl="0" indent="0" algn="l" rtl="0">
                        <a:spcBef>
                          <a:spcPts val="0"/>
                        </a:spcBef>
                        <a:spcAft>
                          <a:spcPts val="0"/>
                        </a:spcAft>
                        <a:buNone/>
                      </a:pPr>
                      <a:r>
                        <a:rPr lang="en-US" altLang="ja" sz="900" kern="100" spc="0" dirty="0">
                          <a:latin typeface="Arial" panose="020B0604020202020204" pitchFamily="34" charset="0"/>
                          <a:ea typeface="Meiryo UI" panose="020B0604030504040204" pitchFamily="50" charset="-128"/>
                        </a:rPr>
                        <a:t>E.g., development of device XX</a:t>
                      </a:r>
                      <a:endParaRPr sz="11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1"/>
                  </a:ext>
                </a:extLst>
              </a:tr>
              <a:tr h="381000">
                <a:tc vMerge="1">
                  <a:txBody>
                    <a:bodyPr/>
                    <a:lstStyle/>
                    <a:p>
                      <a:endParaRPr lang="ja-JP"/>
                    </a:p>
                  </a:txBody>
                  <a:tcPr/>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2"/>
                  </a:ext>
                </a:extLst>
              </a:tr>
              <a:tr h="381000">
                <a:tc vMerge="1">
                  <a:txBody>
                    <a:bodyPr/>
                    <a:lstStyle/>
                    <a:p>
                      <a:endParaRPr lang="ja-JP"/>
                    </a:p>
                  </a:txBody>
                  <a:tcPr/>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3"/>
                  </a:ext>
                </a:extLst>
              </a:tr>
              <a:tr h="381000">
                <a:tc rowSpan="4">
                  <a:txBody>
                    <a:bodyPr/>
                    <a:lstStyle/>
                    <a:p>
                      <a:pPr marL="0" lvl="0" indent="0" algn="ctr" rtl="0">
                        <a:spcBef>
                          <a:spcPts val="0"/>
                        </a:spcBef>
                        <a:spcAft>
                          <a:spcPts val="0"/>
                        </a:spcAft>
                        <a:buNone/>
                      </a:pPr>
                      <a:r>
                        <a:rPr lang="en-US" altLang="ja" sz="1200" kern="100" spc="0" dirty="0">
                          <a:latin typeface="Arial" panose="020B0604020202020204" pitchFamily="34" charset="0"/>
                          <a:ea typeface="Meiryo UI" panose="020B0604030504040204" pitchFamily="50" charset="-128"/>
                        </a:rPr>
                        <a:t>Business promotion</a:t>
                      </a:r>
                      <a:endParaRPr sz="1200" kern="100" spc="0" dirty="0">
                        <a:latin typeface="Arial" panose="020B0604020202020204" pitchFamily="34" charset="0"/>
                        <a:ea typeface="Meiryo UI" panose="020B0604030504040204" pitchFamily="50" charset="-128"/>
                      </a:endParaRPr>
                    </a:p>
                  </a:txBody>
                  <a:tcPr marL="91425" marR="91425" marT="91425" marB="91425" vert="vert" anchor="ctr"/>
                </a:tc>
                <a:tc>
                  <a:txBody>
                    <a:bodyPr/>
                    <a:lstStyle/>
                    <a:p>
                      <a:pPr marL="0" lvl="0" indent="0" algn="l" rtl="0">
                        <a:spcBef>
                          <a:spcPts val="0"/>
                        </a:spcBef>
                        <a:spcAft>
                          <a:spcPts val="0"/>
                        </a:spcAft>
                        <a:buNone/>
                      </a:pPr>
                      <a:r>
                        <a:rPr lang="en-US" altLang="ja" sz="900" kern="100" spc="0" dirty="0">
                          <a:latin typeface="Arial" panose="020B0604020202020204" pitchFamily="34" charset="0"/>
                          <a:ea typeface="Meiryo UI" panose="020B0604030504040204" pitchFamily="50" charset="-128"/>
                        </a:rPr>
                        <a:t>E.g., client interview</a:t>
                      </a:r>
                      <a:endParaRPr sz="9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4"/>
                  </a:ext>
                </a:extLst>
              </a:tr>
              <a:tr h="381000">
                <a:tc vMerge="1">
                  <a:txBody>
                    <a:bodyPr/>
                    <a:lstStyle/>
                    <a:p>
                      <a:endParaRPr lang="ja-JP"/>
                    </a:p>
                  </a:txBody>
                  <a:tcPr/>
                </a:tc>
                <a:tc>
                  <a:txBody>
                    <a:bodyPr/>
                    <a:lstStyle/>
                    <a:p>
                      <a:pPr marL="0" lvl="0" indent="0" algn="l" rtl="0">
                        <a:spcBef>
                          <a:spcPts val="0"/>
                        </a:spcBef>
                        <a:spcAft>
                          <a:spcPts val="0"/>
                        </a:spcAft>
                        <a:buNone/>
                      </a:pPr>
                      <a:r>
                        <a:rPr lang="en-US" altLang="ja" sz="900" kern="100" spc="0" dirty="0">
                          <a:latin typeface="Arial" panose="020B0604020202020204" pitchFamily="34" charset="0"/>
                          <a:ea typeface="Meiryo UI" panose="020B0604030504040204" pitchFamily="50" charset="-128"/>
                        </a:rPr>
                        <a:t>E.g., patent strategy map</a:t>
                      </a:r>
                      <a:endParaRPr sz="9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5"/>
                  </a:ext>
                </a:extLst>
              </a:tr>
              <a:tr h="381000">
                <a:tc vMerge="1">
                  <a:txBody>
                    <a:bodyPr/>
                    <a:lstStyle/>
                    <a:p>
                      <a:endParaRPr lang="ja-JP"/>
                    </a:p>
                  </a:txBody>
                  <a:tcPr/>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6"/>
                  </a:ext>
                </a:extLst>
              </a:tr>
              <a:tr h="381000">
                <a:tc vMerge="1">
                  <a:txBody>
                    <a:bodyPr/>
                    <a:lstStyle/>
                    <a:p>
                      <a:endParaRPr lang="ja-JP"/>
                    </a:p>
                  </a:txBody>
                  <a:tcPr/>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7"/>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27"/>
        <p:cNvGrpSpPr/>
        <p:nvPr/>
      </p:nvGrpSpPr>
      <p:grpSpPr>
        <a:xfrm>
          <a:off x="0" y="0"/>
          <a:ext cx="0" cy="0"/>
          <a:chOff x="0" y="0"/>
          <a:chExt cx="0" cy="0"/>
        </a:xfrm>
      </p:grpSpPr>
      <p:sp>
        <p:nvSpPr>
          <p:cNvPr id="128" name="Google Shape;128;p25"/>
          <p:cNvSpPr/>
          <p:nvPr/>
        </p:nvSpPr>
        <p:spPr>
          <a:xfrm>
            <a:off x="680085" y="1780794"/>
            <a:ext cx="1106804" cy="1052989"/>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2"/>
                </a:lnTo>
                <a:lnTo>
                  <a:pt x="1568" y="747946"/>
                </a:lnTo>
                <a:lnTo>
                  <a:pt x="6210" y="793294"/>
                </a:lnTo>
                <a:lnTo>
                  <a:pt x="13828" y="837752"/>
                </a:lnTo>
                <a:lnTo>
                  <a:pt x="24325" y="881228"/>
                </a:lnTo>
                <a:lnTo>
                  <a:pt x="37603" y="923629"/>
                </a:lnTo>
                <a:lnTo>
                  <a:pt x="53566" y="964863"/>
                </a:lnTo>
                <a:lnTo>
                  <a:pt x="72115" y="1004838"/>
                </a:lnTo>
                <a:lnTo>
                  <a:pt x="93155" y="1043461"/>
                </a:lnTo>
                <a:lnTo>
                  <a:pt x="116588" y="1080639"/>
                </a:lnTo>
                <a:lnTo>
                  <a:pt x="142315" y="1116281"/>
                </a:lnTo>
                <a:lnTo>
                  <a:pt x="170242" y="1150293"/>
                </a:lnTo>
                <a:lnTo>
                  <a:pt x="200269" y="1182583"/>
                </a:lnTo>
                <a:lnTo>
                  <a:pt x="232301" y="1213060"/>
                </a:lnTo>
                <a:lnTo>
                  <a:pt x="266239" y="1241629"/>
                </a:lnTo>
                <a:lnTo>
                  <a:pt x="301987" y="1268199"/>
                </a:lnTo>
                <a:lnTo>
                  <a:pt x="339448" y="1292678"/>
                </a:lnTo>
                <a:lnTo>
                  <a:pt x="378524" y="1314972"/>
                </a:lnTo>
                <a:lnTo>
                  <a:pt x="419117" y="1334990"/>
                </a:lnTo>
                <a:lnTo>
                  <a:pt x="461132" y="1352639"/>
                </a:lnTo>
                <a:lnTo>
                  <a:pt x="504470" y="1367826"/>
                </a:lnTo>
                <a:lnTo>
                  <a:pt x="549035" y="1380459"/>
                </a:lnTo>
                <a:lnTo>
                  <a:pt x="594729" y="1390446"/>
                </a:lnTo>
                <a:lnTo>
                  <a:pt x="641455" y="1397694"/>
                </a:lnTo>
                <a:lnTo>
                  <a:pt x="689117" y="1402111"/>
                </a:lnTo>
                <a:lnTo>
                  <a:pt x="737615"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2"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4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29" name="Google Shape;129;p25"/>
          <p:cNvSpPr txBox="1">
            <a:spLocks noGrp="1"/>
          </p:cNvSpPr>
          <p:nvPr>
            <p:ph type="title"/>
          </p:nvPr>
        </p:nvSpPr>
        <p:spPr>
          <a:xfrm>
            <a:off x="-9525" y="254984"/>
            <a:ext cx="9163200" cy="471000"/>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ja-JP" altLang="en-US" u="none" kern="100">
                <a:latin typeface="Arial" panose="020B0604020202020204" pitchFamily="34" charset="0"/>
                <a:ea typeface="Meiryo UI" panose="020B0604030504040204" pitchFamily="50" charset="-128"/>
              </a:rPr>
              <a:t>　</a:t>
            </a:r>
            <a:r>
              <a:rPr lang="ja" kern="100">
                <a:latin typeface="Arial" panose="020B0604020202020204" pitchFamily="34" charset="0"/>
                <a:ea typeface="Meiryo UI" panose="020B0604030504040204" pitchFamily="50" charset="-128"/>
              </a:rPr>
              <a:t>Team</a:t>
            </a:r>
            <a:r>
              <a:rPr lang="en-US" altLang="ja" kern="100" dirty="0">
                <a:latin typeface="Arial" panose="020B0604020202020204" pitchFamily="34" charset="0"/>
                <a:ea typeface="Meiryo UI" panose="020B0604030504040204" pitchFamily="50" charset="-128"/>
              </a:rPr>
              <a:t> profile</a:t>
            </a:r>
            <a:r>
              <a:rPr lang="ja" u="none" kern="100">
                <a:latin typeface="Arial" panose="020B0604020202020204" pitchFamily="34" charset="0"/>
                <a:ea typeface="Meiryo UI" panose="020B0604030504040204" pitchFamily="50" charset="-128"/>
              </a:rPr>
              <a:t>	</a:t>
            </a:r>
            <a:endParaRPr u="none" kern="100" dirty="0">
              <a:latin typeface="Arial" panose="020B0604020202020204" pitchFamily="34" charset="0"/>
              <a:ea typeface="Meiryo UI" panose="020B0604030504040204" pitchFamily="50" charset="-128"/>
            </a:endParaRPr>
          </a:p>
        </p:txBody>
      </p:sp>
      <p:sp>
        <p:nvSpPr>
          <p:cNvPr id="130" name="Google Shape;130;p25"/>
          <p:cNvSpPr txBox="1"/>
          <p:nvPr/>
        </p:nvSpPr>
        <p:spPr>
          <a:xfrm>
            <a:off x="791230" y="2092261"/>
            <a:ext cx="888252" cy="193804"/>
          </a:xfrm>
          <a:prstGeom prst="rect">
            <a:avLst/>
          </a:prstGeom>
          <a:noFill/>
          <a:ln>
            <a:noFill/>
          </a:ln>
        </p:spPr>
        <p:txBody>
          <a:bodyPr spcFirstLastPara="1" wrap="square" lIns="0" tIns="9050" rIns="0" bIns="0" anchor="t" anchorCtr="0">
            <a:spAutoFit/>
          </a:bodyPr>
          <a:lstStyle/>
          <a:p>
            <a:pPr marL="0" marR="0" lvl="0" indent="0" algn="ctr" rtl="0">
              <a:lnSpc>
                <a:spcPct val="100000"/>
              </a:lnSpc>
              <a:spcBef>
                <a:spcPts val="0"/>
              </a:spcBef>
              <a:spcAft>
                <a:spcPts val="0"/>
              </a:spcAft>
              <a:buNone/>
            </a:pPr>
            <a:r>
              <a:rPr lang="en-US" altLang="ja" sz="1200" kern="100" dirty="0">
                <a:solidFill>
                  <a:srgbClr val="FFFFFF"/>
                </a:solidFill>
                <a:latin typeface="Arial" panose="020B0604020202020204" pitchFamily="34" charset="0"/>
                <a:ea typeface="Meiryo UI" panose="020B0604030504040204" pitchFamily="50" charset="-128"/>
                <a:cs typeface="Meiryo"/>
                <a:sym typeface="Meiryo"/>
              </a:rPr>
              <a:t>Photograph</a:t>
            </a:r>
            <a:endParaRPr sz="12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1" name="Google Shape;131;p25"/>
          <p:cNvSpPr txBox="1"/>
          <p:nvPr/>
        </p:nvSpPr>
        <p:spPr>
          <a:xfrm>
            <a:off x="1982401" y="1741151"/>
            <a:ext cx="1380111" cy="620375"/>
          </a:xfrm>
          <a:prstGeom prst="rect">
            <a:avLst/>
          </a:prstGeom>
          <a:noFill/>
          <a:ln>
            <a:noFill/>
          </a:ln>
        </p:spPr>
        <p:txBody>
          <a:bodyPr spcFirstLastPara="1" wrap="square" lIns="0" tIns="80975" rIns="0" bIns="0" anchor="t" anchorCtr="0">
            <a:spAutoFit/>
          </a:bodyPr>
          <a:lstStyle/>
          <a:p>
            <a:pPr marL="12700" marR="0" lvl="0" indent="0" algn="l" rtl="0">
              <a:lnSpc>
                <a:spcPct val="100000"/>
              </a:lnSpc>
              <a:spcBef>
                <a:spcPts val="0"/>
              </a:spcBef>
              <a:spcAft>
                <a:spcPts val="0"/>
              </a:spcAft>
              <a:buNone/>
            </a:pPr>
            <a:r>
              <a:rPr lang="en-US" altLang="ja" sz="1500" kern="100" dirty="0">
                <a:solidFill>
                  <a:srgbClr val="177DC3"/>
                </a:solidFill>
                <a:latin typeface="Arial" panose="020B0604020202020204" pitchFamily="34" charset="0"/>
                <a:ea typeface="Meiryo UI" panose="020B0604030504040204" pitchFamily="50" charset="-128"/>
                <a:cs typeface="Meiryo"/>
                <a:sym typeface="Meiryo"/>
              </a:rPr>
              <a:t>Name, </a:t>
            </a:r>
            <a:r>
              <a:rPr lang="ja" sz="1500" kern="100">
                <a:solidFill>
                  <a:srgbClr val="177DC3"/>
                </a:solidFill>
                <a:latin typeface="Arial" panose="020B0604020202020204" pitchFamily="34" charset="0"/>
                <a:ea typeface="Meiryo UI" panose="020B0604030504040204" pitchFamily="50" charset="-128"/>
                <a:cs typeface="Meiryo"/>
                <a:sym typeface="Meiryo"/>
              </a:rPr>
              <a:t>CEO</a:t>
            </a:r>
            <a:endParaRPr sz="15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15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sz="15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2" name="Google Shape;132;p25"/>
          <p:cNvSpPr/>
          <p:nvPr/>
        </p:nvSpPr>
        <p:spPr>
          <a:xfrm>
            <a:off x="6109335" y="1723643"/>
            <a:ext cx="1106804" cy="1052989"/>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1"/>
                </a:lnTo>
                <a:lnTo>
                  <a:pt x="1568" y="747945"/>
                </a:lnTo>
                <a:lnTo>
                  <a:pt x="6210" y="793291"/>
                </a:lnTo>
                <a:lnTo>
                  <a:pt x="13828" y="837748"/>
                </a:lnTo>
                <a:lnTo>
                  <a:pt x="24325" y="881223"/>
                </a:lnTo>
                <a:lnTo>
                  <a:pt x="37603" y="923624"/>
                </a:lnTo>
                <a:lnTo>
                  <a:pt x="53566" y="964858"/>
                </a:lnTo>
                <a:lnTo>
                  <a:pt x="72115" y="1004832"/>
                </a:lnTo>
                <a:lnTo>
                  <a:pt x="93155" y="1043455"/>
                </a:lnTo>
                <a:lnTo>
                  <a:pt x="116588" y="1080634"/>
                </a:lnTo>
                <a:lnTo>
                  <a:pt x="142315" y="1116275"/>
                </a:lnTo>
                <a:lnTo>
                  <a:pt x="170242" y="1150288"/>
                </a:lnTo>
                <a:lnTo>
                  <a:pt x="200269" y="1182578"/>
                </a:lnTo>
                <a:lnTo>
                  <a:pt x="232301" y="1213055"/>
                </a:lnTo>
                <a:lnTo>
                  <a:pt x="266239" y="1241625"/>
                </a:lnTo>
                <a:lnTo>
                  <a:pt x="301987" y="1268195"/>
                </a:lnTo>
                <a:lnTo>
                  <a:pt x="339448" y="1292675"/>
                </a:lnTo>
                <a:lnTo>
                  <a:pt x="378524" y="1314969"/>
                </a:lnTo>
                <a:lnTo>
                  <a:pt x="419117" y="1334988"/>
                </a:lnTo>
                <a:lnTo>
                  <a:pt x="461132" y="1352637"/>
                </a:lnTo>
                <a:lnTo>
                  <a:pt x="504470" y="1367825"/>
                </a:lnTo>
                <a:lnTo>
                  <a:pt x="549035" y="1380459"/>
                </a:lnTo>
                <a:lnTo>
                  <a:pt x="594729" y="1390446"/>
                </a:lnTo>
                <a:lnTo>
                  <a:pt x="641455" y="1397694"/>
                </a:lnTo>
                <a:lnTo>
                  <a:pt x="689117" y="1402111"/>
                </a:lnTo>
                <a:lnTo>
                  <a:pt x="737615" y="1403603"/>
                </a:lnTo>
                <a:lnTo>
                  <a:pt x="786119" y="1402111"/>
                </a:lnTo>
                <a:lnTo>
                  <a:pt x="833783" y="1397694"/>
                </a:lnTo>
                <a:lnTo>
                  <a:pt x="880512" y="1390446"/>
                </a:lnTo>
                <a:lnTo>
                  <a:pt x="926209" y="1380459"/>
                </a:lnTo>
                <a:lnTo>
                  <a:pt x="970775" y="1367825"/>
                </a:lnTo>
                <a:lnTo>
                  <a:pt x="1014115" y="1352637"/>
                </a:lnTo>
                <a:lnTo>
                  <a:pt x="1056130" y="1334988"/>
                </a:lnTo>
                <a:lnTo>
                  <a:pt x="1096724" y="1314969"/>
                </a:lnTo>
                <a:lnTo>
                  <a:pt x="1135800" y="1292675"/>
                </a:lnTo>
                <a:lnTo>
                  <a:pt x="1173260" y="1268195"/>
                </a:lnTo>
                <a:lnTo>
                  <a:pt x="1209007" y="1241625"/>
                </a:lnTo>
                <a:lnTo>
                  <a:pt x="1242945" y="1213055"/>
                </a:lnTo>
                <a:lnTo>
                  <a:pt x="1274975" y="1182578"/>
                </a:lnTo>
                <a:lnTo>
                  <a:pt x="1305002" y="1150288"/>
                </a:lnTo>
                <a:lnTo>
                  <a:pt x="1332926" y="1116275"/>
                </a:lnTo>
                <a:lnTo>
                  <a:pt x="1358653" y="1080634"/>
                </a:lnTo>
                <a:lnTo>
                  <a:pt x="1382084" y="1043455"/>
                </a:lnTo>
                <a:lnTo>
                  <a:pt x="1403122" y="1004832"/>
                </a:lnTo>
                <a:lnTo>
                  <a:pt x="1421670" y="964858"/>
                </a:lnTo>
                <a:lnTo>
                  <a:pt x="1437631" y="923624"/>
                </a:lnTo>
                <a:lnTo>
                  <a:pt x="1450908" y="881223"/>
                </a:lnTo>
                <a:lnTo>
                  <a:pt x="1461404" y="837748"/>
                </a:lnTo>
                <a:lnTo>
                  <a:pt x="1469021" y="793291"/>
                </a:lnTo>
                <a:lnTo>
                  <a:pt x="1473663" y="747945"/>
                </a:lnTo>
                <a:lnTo>
                  <a:pt x="1475232" y="701801"/>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4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33" name="Google Shape;133;p25"/>
          <p:cNvSpPr txBox="1"/>
          <p:nvPr/>
        </p:nvSpPr>
        <p:spPr>
          <a:xfrm>
            <a:off x="6122504" y="2035301"/>
            <a:ext cx="1072681" cy="347693"/>
          </a:xfrm>
          <a:prstGeom prst="rect">
            <a:avLst/>
          </a:prstGeom>
          <a:noFill/>
          <a:ln>
            <a:noFill/>
          </a:ln>
        </p:spPr>
        <p:txBody>
          <a:bodyPr spcFirstLastPara="1" wrap="square" lIns="0" tIns="9050" rIns="0" bIns="0" anchor="t" anchorCtr="0">
            <a:spAutoFit/>
          </a:bodyPr>
          <a:lstStyle/>
          <a:p>
            <a:pPr marL="0" marR="0" lvl="0" indent="0" algn="ctr" rtl="0">
              <a:lnSpc>
                <a:spcPct val="100000"/>
              </a:lnSpc>
              <a:spcBef>
                <a:spcPts val="0"/>
              </a:spcBef>
              <a:spcAft>
                <a:spcPts val="0"/>
              </a:spcAft>
              <a:buNone/>
            </a:pPr>
            <a:r>
              <a:rPr lang="en-US" altLang="ja" sz="1200" kern="100" dirty="0">
                <a:solidFill>
                  <a:srgbClr val="FFFFFF"/>
                </a:solidFill>
                <a:latin typeface="Arial" panose="020B0604020202020204" pitchFamily="34" charset="0"/>
                <a:ea typeface="Meiryo UI" panose="020B0604030504040204" pitchFamily="50" charset="-128"/>
                <a:cs typeface="Meiryo"/>
                <a:sym typeface="Meiryo"/>
              </a:rPr>
              <a:t>Photograph</a:t>
            </a:r>
            <a:endParaRPr sz="1200" kern="100" dirty="0">
              <a:solidFill>
                <a:schemeClr val="dk1"/>
              </a:solidFill>
              <a:latin typeface="Arial" panose="020B0604020202020204" pitchFamily="34" charset="0"/>
              <a:ea typeface="Meiryo UI" panose="020B0604030504040204" pitchFamily="50" charset="-128"/>
              <a:cs typeface="Meiryo"/>
              <a:sym typeface="Meiryo"/>
            </a:endParaRPr>
          </a:p>
          <a:p>
            <a:pPr marL="0" marR="0" lvl="0" indent="0" algn="ctr" rtl="0">
              <a:lnSpc>
                <a:spcPct val="100000"/>
              </a:lnSpc>
              <a:spcBef>
                <a:spcPts val="0"/>
              </a:spcBef>
              <a:spcAft>
                <a:spcPts val="0"/>
              </a:spcAft>
              <a:buNone/>
            </a:pPr>
            <a:r>
              <a:rPr lang="en-US" altLang="ja" sz="1000" kern="100" dirty="0">
                <a:solidFill>
                  <a:srgbClr val="FFFFFF"/>
                </a:solidFill>
                <a:latin typeface="Arial" panose="020B0604020202020204" pitchFamily="34" charset="0"/>
                <a:ea typeface="Meiryo UI" panose="020B0604030504040204" pitchFamily="50" charset="-128"/>
                <a:cs typeface="Meiryo"/>
                <a:sym typeface="Meiryo"/>
              </a:rPr>
              <a:t>(black and white)</a:t>
            </a:r>
            <a:endParaRPr sz="10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4" name="Google Shape;134;p25"/>
          <p:cNvSpPr txBox="1"/>
          <p:nvPr/>
        </p:nvSpPr>
        <p:spPr>
          <a:xfrm>
            <a:off x="7411652" y="1684286"/>
            <a:ext cx="1405782" cy="620375"/>
          </a:xfrm>
          <a:prstGeom prst="rect">
            <a:avLst/>
          </a:prstGeom>
          <a:noFill/>
          <a:ln>
            <a:noFill/>
          </a:ln>
        </p:spPr>
        <p:txBody>
          <a:bodyPr spcFirstLastPara="1" wrap="square" lIns="0" tIns="80975" rIns="0" bIns="0" anchor="t" anchorCtr="0">
            <a:spAutoFit/>
          </a:bodyPr>
          <a:lstStyle/>
          <a:p>
            <a:pPr marL="12700" marR="0" lvl="0" indent="0" algn="l" rtl="0">
              <a:lnSpc>
                <a:spcPct val="100000"/>
              </a:lnSpc>
              <a:spcBef>
                <a:spcPts val="0"/>
              </a:spcBef>
              <a:spcAft>
                <a:spcPts val="0"/>
              </a:spcAft>
              <a:buNone/>
            </a:pPr>
            <a:r>
              <a:rPr lang="en-US" altLang="ja" sz="1500" kern="100" dirty="0">
                <a:solidFill>
                  <a:srgbClr val="177DC3"/>
                </a:solidFill>
                <a:latin typeface="Arial" panose="020B0604020202020204" pitchFamily="34" charset="0"/>
                <a:ea typeface="Meiryo UI" panose="020B0604030504040204" pitchFamily="50" charset="-128"/>
                <a:cs typeface="Meiryo"/>
                <a:sym typeface="Meiryo"/>
              </a:rPr>
              <a:t>Name, </a:t>
            </a:r>
            <a:r>
              <a:rPr lang="ja" sz="1500" kern="100">
                <a:solidFill>
                  <a:srgbClr val="177DC3"/>
                </a:solidFill>
                <a:latin typeface="Arial" panose="020B0604020202020204" pitchFamily="34" charset="0"/>
                <a:ea typeface="Meiryo UI" panose="020B0604030504040204" pitchFamily="50" charset="-128"/>
                <a:cs typeface="Meiryo"/>
                <a:sym typeface="Meiryo"/>
              </a:rPr>
              <a:t>CXO</a:t>
            </a:r>
            <a:endParaRPr sz="15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15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sz="15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5" name="Google Shape;135;p25"/>
          <p:cNvSpPr/>
          <p:nvPr/>
        </p:nvSpPr>
        <p:spPr>
          <a:xfrm>
            <a:off x="3447416" y="1758163"/>
            <a:ext cx="1106805" cy="1052989"/>
          </a:xfrm>
          <a:custGeom>
            <a:avLst/>
            <a:gdLst/>
            <a:ahLst/>
            <a:cxnLst/>
            <a:rect l="l" t="t" r="r" b="b"/>
            <a:pathLst>
              <a:path w="1475740" h="1403985" extrusionOk="0">
                <a:moveTo>
                  <a:pt x="737616" y="0"/>
                </a:moveTo>
                <a:lnTo>
                  <a:pt x="689112" y="1492"/>
                </a:lnTo>
                <a:lnTo>
                  <a:pt x="641448" y="5909"/>
                </a:lnTo>
                <a:lnTo>
                  <a:pt x="594719" y="13157"/>
                </a:lnTo>
                <a:lnTo>
                  <a:pt x="549022" y="23144"/>
                </a:lnTo>
                <a:lnTo>
                  <a:pt x="504456" y="35777"/>
                </a:lnTo>
                <a:lnTo>
                  <a:pt x="461116" y="50964"/>
                </a:lnTo>
                <a:lnTo>
                  <a:pt x="419101" y="68613"/>
                </a:lnTo>
                <a:lnTo>
                  <a:pt x="378507" y="88631"/>
                </a:lnTo>
                <a:lnTo>
                  <a:pt x="339431" y="110925"/>
                </a:lnTo>
                <a:lnTo>
                  <a:pt x="301971" y="135404"/>
                </a:lnTo>
                <a:lnTo>
                  <a:pt x="266224" y="161974"/>
                </a:lnTo>
                <a:lnTo>
                  <a:pt x="232286" y="190543"/>
                </a:lnTo>
                <a:lnTo>
                  <a:pt x="200256" y="221020"/>
                </a:lnTo>
                <a:lnTo>
                  <a:pt x="170229" y="253310"/>
                </a:lnTo>
                <a:lnTo>
                  <a:pt x="142305" y="287322"/>
                </a:lnTo>
                <a:lnTo>
                  <a:pt x="116578" y="322964"/>
                </a:lnTo>
                <a:lnTo>
                  <a:pt x="93147" y="360142"/>
                </a:lnTo>
                <a:lnTo>
                  <a:pt x="72109" y="398765"/>
                </a:lnTo>
                <a:lnTo>
                  <a:pt x="53561" y="438740"/>
                </a:lnTo>
                <a:lnTo>
                  <a:pt x="37600" y="479974"/>
                </a:lnTo>
                <a:lnTo>
                  <a:pt x="24323" y="522375"/>
                </a:lnTo>
                <a:lnTo>
                  <a:pt x="13827" y="565851"/>
                </a:lnTo>
                <a:lnTo>
                  <a:pt x="6210" y="610309"/>
                </a:lnTo>
                <a:lnTo>
                  <a:pt x="1568" y="655657"/>
                </a:lnTo>
                <a:lnTo>
                  <a:pt x="0" y="701802"/>
                </a:lnTo>
                <a:lnTo>
                  <a:pt x="1568" y="747946"/>
                </a:lnTo>
                <a:lnTo>
                  <a:pt x="6210" y="793294"/>
                </a:lnTo>
                <a:lnTo>
                  <a:pt x="13827" y="837752"/>
                </a:lnTo>
                <a:lnTo>
                  <a:pt x="24323" y="881228"/>
                </a:lnTo>
                <a:lnTo>
                  <a:pt x="37600" y="923629"/>
                </a:lnTo>
                <a:lnTo>
                  <a:pt x="53561" y="964863"/>
                </a:lnTo>
                <a:lnTo>
                  <a:pt x="72109" y="1004838"/>
                </a:lnTo>
                <a:lnTo>
                  <a:pt x="93147" y="1043461"/>
                </a:lnTo>
                <a:lnTo>
                  <a:pt x="116578" y="1080639"/>
                </a:lnTo>
                <a:lnTo>
                  <a:pt x="142305" y="1116281"/>
                </a:lnTo>
                <a:lnTo>
                  <a:pt x="170229" y="1150293"/>
                </a:lnTo>
                <a:lnTo>
                  <a:pt x="200256" y="1182583"/>
                </a:lnTo>
                <a:lnTo>
                  <a:pt x="232286" y="1213060"/>
                </a:lnTo>
                <a:lnTo>
                  <a:pt x="266224" y="1241629"/>
                </a:lnTo>
                <a:lnTo>
                  <a:pt x="301971" y="1268199"/>
                </a:lnTo>
                <a:lnTo>
                  <a:pt x="339431" y="1292678"/>
                </a:lnTo>
                <a:lnTo>
                  <a:pt x="378507" y="1314972"/>
                </a:lnTo>
                <a:lnTo>
                  <a:pt x="419101" y="1334990"/>
                </a:lnTo>
                <a:lnTo>
                  <a:pt x="461116" y="1352639"/>
                </a:lnTo>
                <a:lnTo>
                  <a:pt x="504456" y="1367826"/>
                </a:lnTo>
                <a:lnTo>
                  <a:pt x="549022" y="1380459"/>
                </a:lnTo>
                <a:lnTo>
                  <a:pt x="594719" y="1390446"/>
                </a:lnTo>
                <a:lnTo>
                  <a:pt x="641448" y="1397694"/>
                </a:lnTo>
                <a:lnTo>
                  <a:pt x="689112" y="1402111"/>
                </a:lnTo>
                <a:lnTo>
                  <a:pt x="737616"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1"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6"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4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36" name="Google Shape;136;p25"/>
          <p:cNvSpPr txBox="1"/>
          <p:nvPr/>
        </p:nvSpPr>
        <p:spPr>
          <a:xfrm>
            <a:off x="3504623" y="2092261"/>
            <a:ext cx="1031011" cy="193804"/>
          </a:xfrm>
          <a:prstGeom prst="rect">
            <a:avLst/>
          </a:prstGeom>
          <a:noFill/>
          <a:ln>
            <a:noFill/>
          </a:ln>
        </p:spPr>
        <p:txBody>
          <a:bodyPr spcFirstLastPara="1" wrap="square" lIns="0" tIns="9050" rIns="0" bIns="0" anchor="t" anchorCtr="0">
            <a:spAutoFit/>
          </a:bodyPr>
          <a:lstStyle/>
          <a:p>
            <a:pPr marL="0" marR="0" lvl="0" indent="0" algn="ctr" rtl="0">
              <a:lnSpc>
                <a:spcPct val="100000"/>
              </a:lnSpc>
              <a:spcBef>
                <a:spcPts val="0"/>
              </a:spcBef>
              <a:spcAft>
                <a:spcPts val="0"/>
              </a:spcAft>
              <a:buNone/>
            </a:pPr>
            <a:r>
              <a:rPr lang="en-US" altLang="ja" sz="1200" kern="100" dirty="0">
                <a:solidFill>
                  <a:srgbClr val="FFFFFF"/>
                </a:solidFill>
                <a:latin typeface="Arial" panose="020B0604020202020204" pitchFamily="34" charset="0"/>
                <a:ea typeface="Meiryo UI" panose="020B0604030504040204" pitchFamily="50" charset="-128"/>
                <a:cs typeface="Meiryo"/>
                <a:sym typeface="Meiryo"/>
              </a:rPr>
              <a:t>Photograph</a:t>
            </a:r>
            <a:endParaRPr sz="12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7" name="Google Shape;137;p25"/>
          <p:cNvSpPr txBox="1"/>
          <p:nvPr/>
        </p:nvSpPr>
        <p:spPr>
          <a:xfrm>
            <a:off x="4685053" y="1758176"/>
            <a:ext cx="1352547" cy="620375"/>
          </a:xfrm>
          <a:prstGeom prst="rect">
            <a:avLst/>
          </a:prstGeom>
          <a:noFill/>
          <a:ln>
            <a:noFill/>
          </a:ln>
        </p:spPr>
        <p:txBody>
          <a:bodyPr spcFirstLastPara="1" wrap="square" lIns="0" tIns="80975" rIns="0" bIns="0" anchor="t" anchorCtr="0">
            <a:spAutoFit/>
          </a:bodyPr>
          <a:lstStyle/>
          <a:p>
            <a:pPr marL="12700" marR="0" lvl="0" indent="0" algn="l" rtl="0">
              <a:lnSpc>
                <a:spcPct val="100000"/>
              </a:lnSpc>
              <a:spcBef>
                <a:spcPts val="0"/>
              </a:spcBef>
              <a:spcAft>
                <a:spcPts val="0"/>
              </a:spcAft>
              <a:buNone/>
            </a:pPr>
            <a:r>
              <a:rPr lang="en-US" altLang="ja" sz="1500" kern="100" dirty="0">
                <a:solidFill>
                  <a:srgbClr val="177DC3"/>
                </a:solidFill>
                <a:latin typeface="Arial" panose="020B0604020202020204" pitchFamily="34" charset="0"/>
                <a:ea typeface="Meiryo UI" panose="020B0604030504040204" pitchFamily="50" charset="-128"/>
                <a:cs typeface="Meiryo"/>
                <a:sym typeface="Meiryo"/>
              </a:rPr>
              <a:t>Name, </a:t>
            </a:r>
            <a:r>
              <a:rPr lang="ja" sz="1500" kern="100">
                <a:solidFill>
                  <a:srgbClr val="177DC3"/>
                </a:solidFill>
                <a:latin typeface="Arial" panose="020B0604020202020204" pitchFamily="34" charset="0"/>
                <a:ea typeface="Meiryo UI" panose="020B0604030504040204" pitchFamily="50" charset="-128"/>
                <a:cs typeface="Meiryo"/>
                <a:sym typeface="Meiryo"/>
              </a:rPr>
              <a:t>CTO</a:t>
            </a:r>
            <a:endParaRPr sz="15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15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sz="15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8" name="Google Shape;138;p25"/>
          <p:cNvSpPr txBox="1"/>
          <p:nvPr/>
        </p:nvSpPr>
        <p:spPr>
          <a:xfrm>
            <a:off x="4873847" y="3921251"/>
            <a:ext cx="608700" cy="378600"/>
          </a:xfrm>
          <a:prstGeom prst="rect">
            <a:avLst/>
          </a:prstGeom>
          <a:noFill/>
          <a:ln>
            <a:noFill/>
          </a:ln>
        </p:spPr>
        <p:txBody>
          <a:bodyPr spcFirstLastPara="1" wrap="square" lIns="0" tIns="9050" rIns="0" bIns="0" anchor="t" anchorCtr="0">
            <a:spAutoFit/>
          </a:bodyPr>
          <a:lstStyle/>
          <a:p>
            <a:pPr marL="0" marR="0" lvl="0" indent="0" algn="ctr" rtl="0">
              <a:lnSpc>
                <a:spcPct val="100000"/>
              </a:lnSpc>
              <a:spcBef>
                <a:spcPts val="0"/>
              </a:spcBef>
              <a:spcAft>
                <a:spcPts val="0"/>
              </a:spcAft>
              <a:buNone/>
            </a:pPr>
            <a:r>
              <a:rPr lang="ja" sz="1200" kern="100">
                <a:solidFill>
                  <a:srgbClr val="FFFFFF"/>
                </a:solidFill>
                <a:latin typeface="Arial" panose="020B0604020202020204" pitchFamily="34" charset="0"/>
                <a:ea typeface="Meiryo UI" panose="020B0604030504040204" pitchFamily="50" charset="-128"/>
                <a:cs typeface="Meiryo"/>
                <a:sym typeface="Meiryo"/>
              </a:rPr>
              <a:t>写真</a:t>
            </a:r>
            <a:endParaRPr sz="1200" kern="100" dirty="0">
              <a:solidFill>
                <a:schemeClr val="dk1"/>
              </a:solidFill>
              <a:latin typeface="Arial" panose="020B0604020202020204" pitchFamily="34" charset="0"/>
              <a:ea typeface="Meiryo UI" panose="020B0604030504040204" pitchFamily="50" charset="-128"/>
              <a:cs typeface="Meiryo"/>
              <a:sym typeface="Meiryo"/>
            </a:endParaRPr>
          </a:p>
          <a:p>
            <a:pPr marL="0" marR="0" lvl="0" indent="0" algn="ctr" rtl="0">
              <a:lnSpc>
                <a:spcPct val="100000"/>
              </a:lnSpc>
              <a:spcBef>
                <a:spcPts val="0"/>
              </a:spcBef>
              <a:spcAft>
                <a:spcPts val="0"/>
              </a:spcAft>
              <a:buNone/>
            </a:pPr>
            <a:r>
              <a:rPr lang="ja" sz="1200" kern="100">
                <a:solidFill>
                  <a:srgbClr val="FFFFFF"/>
                </a:solidFill>
                <a:latin typeface="Arial" panose="020B0604020202020204" pitchFamily="34" charset="0"/>
                <a:ea typeface="Meiryo UI" panose="020B0604030504040204" pitchFamily="50" charset="-128"/>
                <a:cs typeface="Meiryo"/>
                <a:sym typeface="Meiryo"/>
              </a:rPr>
              <a:t>(グレー)</a:t>
            </a:r>
            <a:endParaRPr sz="12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39" name="Google Shape;139;p25"/>
          <p:cNvSpPr txBox="1"/>
          <p:nvPr/>
        </p:nvSpPr>
        <p:spPr>
          <a:xfrm>
            <a:off x="930019" y="3252953"/>
            <a:ext cx="7570500" cy="1377233"/>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If you currently lack management staff, describe how you are going to secure appropriate human resources.</a:t>
            </a:r>
            <a:r>
              <a:rPr lang="ja" sz="1800" kern="100">
                <a:solidFill>
                  <a:srgbClr val="4A86E8"/>
                </a:solidFill>
                <a:latin typeface="Arial" panose="020B0604020202020204" pitchFamily="34" charset="0"/>
                <a:ea typeface="Meiryo UI" panose="020B0604030504040204" pitchFamily="50" charset="-128"/>
                <a:cs typeface="Meiryo"/>
                <a:sym typeface="Meiryo"/>
              </a:rPr>
              <a:t/>
            </a:r>
            <a:br>
              <a:rPr lang="ja" sz="1800" kern="100">
                <a:solidFill>
                  <a:srgbClr val="4A86E8"/>
                </a:solidFill>
                <a:latin typeface="Arial" panose="020B0604020202020204" pitchFamily="34" charset="0"/>
                <a:ea typeface="Meiryo UI" panose="020B0604030504040204" pitchFamily="50" charset="-128"/>
                <a:cs typeface="Meiryo"/>
                <a:sym typeface="Meiryo"/>
              </a:rPr>
            </a:b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In addition, indicate the responsibilities of each team member with respect to promoting commercialization.</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9525" y="254984"/>
            <a:ext cx="9163200" cy="471000"/>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ja-JP" altLang="en-US" u="none" kern="100">
                <a:latin typeface="Arial" panose="020B0604020202020204" pitchFamily="34" charset="0"/>
                <a:ea typeface="Meiryo UI" panose="020B0604030504040204" pitchFamily="50" charset="-128"/>
              </a:rPr>
              <a:t>　</a:t>
            </a:r>
            <a:r>
              <a:rPr lang="en-US" altLang="ja" kern="100" dirty="0">
                <a:latin typeface="Arial" panose="020B0604020202020204" pitchFamily="34" charset="0"/>
                <a:ea typeface="Meiryo UI" panose="020B0604030504040204" pitchFamily="50" charset="-128"/>
              </a:rPr>
              <a:t>Vision</a:t>
            </a:r>
            <a:endParaRPr kern="100" dirty="0">
              <a:latin typeface="Arial" panose="020B0604020202020204" pitchFamily="34" charset="0"/>
              <a:ea typeface="Meiryo UI" panose="020B0604030504040204" pitchFamily="50" charset="-128"/>
            </a:endParaRPr>
          </a:p>
        </p:txBody>
      </p:sp>
      <p:sp>
        <p:nvSpPr>
          <p:cNvPr id="74" name="Google Shape;74;p16"/>
          <p:cNvSpPr txBox="1"/>
          <p:nvPr/>
        </p:nvSpPr>
        <p:spPr>
          <a:xfrm>
            <a:off x="607848" y="1696732"/>
            <a:ext cx="7732588" cy="778865"/>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Clr>
                <a:schemeClr val="dk1"/>
              </a:buClr>
              <a:buSzPts val="800"/>
              <a:buFont typeface="Arial"/>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Describe the future that you want to achieve through the business under consideration.</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9525" y="254975"/>
            <a:ext cx="8072870"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ja-JP" altLang="en-US" u="none" kern="100">
                <a:latin typeface="Arial" panose="020B0604020202020204" pitchFamily="34" charset="0"/>
                <a:ea typeface="Meiryo UI" panose="020B0604030504040204" pitchFamily="50" charset="-128"/>
              </a:rPr>
              <a:t>　</a:t>
            </a:r>
            <a:r>
              <a:rPr lang="en-US" altLang="ja" kern="100" dirty="0">
                <a:latin typeface="Arial" panose="020B0604020202020204" pitchFamily="34" charset="0"/>
                <a:ea typeface="Meiryo UI" panose="020B0604030504040204" pitchFamily="50" charset="-128"/>
              </a:rPr>
              <a:t>Background to commercialization</a:t>
            </a:r>
            <a:endParaRPr kern="100" dirty="0">
              <a:latin typeface="Arial" panose="020B0604020202020204" pitchFamily="34" charset="0"/>
              <a:ea typeface="Meiryo UI" panose="020B0604030504040204" pitchFamily="50" charset="-128"/>
            </a:endParaRPr>
          </a:p>
        </p:txBody>
      </p:sp>
      <p:sp>
        <p:nvSpPr>
          <p:cNvPr id="80" name="Google Shape;80;p17"/>
          <p:cNvSpPr txBox="1"/>
          <p:nvPr/>
        </p:nvSpPr>
        <p:spPr>
          <a:xfrm>
            <a:off x="578799" y="1793600"/>
            <a:ext cx="7957777" cy="881457"/>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Clr>
                <a:schemeClr val="dk1"/>
              </a:buClr>
              <a:buSzPts val="800"/>
              <a:buFont typeface="Arial"/>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Describe the background and reasons why you want to start the business.</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241300" lvl="0" indent="0" algn="l" rtl="0">
              <a:lnSpc>
                <a:spcPct val="107916"/>
              </a:lnSpc>
              <a:spcBef>
                <a:spcPts val="800"/>
              </a:spcBef>
              <a:spcAft>
                <a:spcPts val="0"/>
              </a:spcAft>
              <a:buClr>
                <a:schemeClr val="dk1"/>
              </a:buClr>
              <a:buSzPts val="800"/>
              <a:buFont typeface="Arial"/>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In addition, describe how you regard the current external environment.</a:t>
            </a:r>
            <a:endParaRPr lang="ja-JP" altLang="en-US" sz="1800" kern="10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19799" y="284025"/>
            <a:ext cx="8824201"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JP" kern="100" dirty="0">
                <a:latin typeface="Arial" panose="020B0604020202020204" pitchFamily="34" charset="0"/>
                <a:ea typeface="Meiryo UI" panose="020B0604030504040204" pitchFamily="50" charset="-128"/>
              </a:rPr>
              <a:t>Method of problem-solving</a:t>
            </a:r>
            <a:r>
              <a:rPr lang="en-US" altLang="ja" kern="100" dirty="0">
                <a:latin typeface="Arial" panose="020B0604020202020204" pitchFamily="34" charset="0"/>
                <a:ea typeface="Meiryo UI" panose="020B0604030504040204" pitchFamily="50" charset="-128"/>
              </a:rPr>
              <a:t> (impact of your product)</a:t>
            </a:r>
            <a:endParaRPr kern="100" dirty="0">
              <a:latin typeface="Arial" panose="020B0604020202020204" pitchFamily="34" charset="0"/>
              <a:ea typeface="Meiryo UI" panose="020B0604030504040204" pitchFamily="50" charset="-128"/>
            </a:endParaRPr>
          </a:p>
        </p:txBody>
      </p:sp>
      <p:sp>
        <p:nvSpPr>
          <p:cNvPr id="4" name="Google Shape;60;p9"/>
          <p:cNvSpPr txBox="1"/>
          <p:nvPr/>
        </p:nvSpPr>
        <p:spPr>
          <a:xfrm>
            <a:off x="556727" y="1482847"/>
            <a:ext cx="8286461" cy="2411922"/>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1800" kern="100" dirty="0">
                <a:solidFill>
                  <a:schemeClr val="accent1"/>
                </a:solidFill>
                <a:latin typeface="Arial" panose="020B0604020202020204" pitchFamily="34" charset="0"/>
                <a:ea typeface="Meiryo UI" panose="020B0604030504040204" pitchFamily="50" charset="-128"/>
                <a:cs typeface="Meiryo"/>
                <a:sym typeface="Meiryo"/>
              </a:rPr>
              <a:t>Describe the problem, and how it can be solved using your unique research outcome.</a:t>
            </a:r>
            <a:endParaRPr sz="1800" kern="100" dirty="0">
              <a:solidFill>
                <a:schemeClr val="accent1"/>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r>
              <a:rPr lang="en-US" sz="1800" kern="100" dirty="0">
                <a:solidFill>
                  <a:schemeClr val="accent1"/>
                </a:solidFill>
                <a:latin typeface="Arial" panose="020B0604020202020204" pitchFamily="34" charset="0"/>
                <a:ea typeface="Meiryo UI" panose="020B0604030504040204" pitchFamily="50" charset="-128"/>
                <a:cs typeface="Meiryo"/>
                <a:sym typeface="Meiryo"/>
              </a:rPr>
              <a:t>If you have a prototype, describe it using illustrations.</a:t>
            </a:r>
            <a:endParaRPr sz="1800" kern="100" dirty="0">
              <a:solidFill>
                <a:schemeClr val="accent1"/>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r>
              <a:rPr lang="en-US" sz="1800" kern="100" dirty="0">
                <a:solidFill>
                  <a:schemeClr val="accent1"/>
                </a:solidFill>
                <a:latin typeface="Arial" panose="020B0604020202020204" pitchFamily="34" charset="0"/>
                <a:ea typeface="Meiryo UI" panose="020B0604030504040204" pitchFamily="50" charset="-128"/>
                <a:cs typeface="Meiryo"/>
                <a:sym typeface="Meiryo"/>
              </a:rPr>
              <a:t>Describe what kind of value could be offered as a result of solving the problem.</a:t>
            </a:r>
          </a:p>
          <a:p>
            <a:pPr marL="12700" marR="319405" lvl="0" indent="0" algn="l" rtl="0">
              <a:lnSpc>
                <a:spcPct val="107916"/>
              </a:lnSpc>
              <a:spcBef>
                <a:spcPts val="1035"/>
              </a:spcBef>
              <a:spcAft>
                <a:spcPts val="0"/>
              </a:spcAft>
              <a:buSzPts val="1100"/>
              <a:buNone/>
            </a:pPr>
            <a:r>
              <a:rPr lang="en-US" sz="1800" kern="100" dirty="0">
                <a:solidFill>
                  <a:schemeClr val="accent1"/>
                </a:solidFill>
                <a:latin typeface="Arial" panose="020B0604020202020204" pitchFamily="34" charset="0"/>
                <a:ea typeface="Meiryo UI" panose="020B0604030504040204" pitchFamily="50" charset="-128"/>
                <a:cs typeface="Meiryo"/>
                <a:sym typeface="Meiryo"/>
              </a:rPr>
              <a:t>(*Attach details of your research as an appendix at the end of slides.)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348874" y="254975"/>
            <a:ext cx="8266079"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Novelty and competitiveness of your business</a:t>
            </a:r>
            <a:endParaRPr kern="100" dirty="0">
              <a:latin typeface="Arial" panose="020B0604020202020204" pitchFamily="34" charset="0"/>
              <a:ea typeface="Meiryo UI" panose="020B0604030504040204" pitchFamily="50" charset="-128"/>
            </a:endParaRPr>
          </a:p>
        </p:txBody>
      </p:sp>
      <p:sp>
        <p:nvSpPr>
          <p:cNvPr id="92" name="Google Shape;92;p19"/>
          <p:cNvSpPr txBox="1"/>
          <p:nvPr/>
        </p:nvSpPr>
        <p:spPr>
          <a:xfrm>
            <a:off x="507881" y="2009621"/>
            <a:ext cx="7570500" cy="1377233"/>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Describe the advantages of the product/service that you are proposing compared to existing competing products/services. In addition, describe the novelty of your product/service compared to existing competing products/services.</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377924" y="303400"/>
            <a:ext cx="7283639"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Outline of your business model</a:t>
            </a:r>
            <a:endParaRPr kern="100" dirty="0">
              <a:latin typeface="Arial" panose="020B0604020202020204" pitchFamily="34" charset="0"/>
              <a:ea typeface="Meiryo UI" panose="020B0604030504040204" pitchFamily="50" charset="-128"/>
            </a:endParaRPr>
          </a:p>
        </p:txBody>
      </p:sp>
      <p:sp>
        <p:nvSpPr>
          <p:cNvPr id="98" name="Google Shape;98;p20"/>
          <p:cNvSpPr txBox="1"/>
          <p:nvPr/>
        </p:nvSpPr>
        <p:spPr>
          <a:xfrm>
            <a:off x="485100" y="1502865"/>
            <a:ext cx="7570500" cy="2377379"/>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Summarize how you are going to procure materials for, manufacture (supply), and sell your product/service, together with when and from whom you are going to obtain funds.</a:t>
            </a:r>
          </a:p>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(*An effective way of explaining your business model is to provide a chart that indicates the relationships between your company, clients, and key partners, etc., and has arrows or other indicators showing the flow of your product/service and payments.)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290750" y="254975"/>
            <a:ext cx="5646000" cy="471000"/>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Market scale</a:t>
            </a:r>
            <a:endParaRPr kern="100" dirty="0">
              <a:latin typeface="Arial" panose="020B0604020202020204" pitchFamily="34" charset="0"/>
              <a:ea typeface="Meiryo UI" panose="020B0604030504040204" pitchFamily="50" charset="-128"/>
            </a:endParaRPr>
          </a:p>
        </p:txBody>
      </p:sp>
      <p:sp>
        <p:nvSpPr>
          <p:cNvPr id="104" name="Google Shape;104;p21"/>
          <p:cNvSpPr txBox="1"/>
          <p:nvPr/>
        </p:nvSpPr>
        <p:spPr>
          <a:xfrm>
            <a:off x="607856" y="1696721"/>
            <a:ext cx="7570500" cy="1975602"/>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Define the market to be entered and identify its scale through an independent survey or by referring to surveys conducted by the national government, local governments, related organizations, research organizations, or private companies. In addition, if you have knowledge regarding the scale of the specific market segment targeted by your business, then include this in your description.</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303025" y="281350"/>
            <a:ext cx="6404100" cy="932468"/>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Product development strategy and fundraising plan</a:t>
            </a:r>
            <a:endParaRPr kern="100" dirty="0">
              <a:latin typeface="Arial" panose="020B0604020202020204" pitchFamily="34" charset="0"/>
              <a:ea typeface="Meiryo UI" panose="020B0604030504040204" pitchFamily="50" charset="-128"/>
            </a:endParaRPr>
          </a:p>
        </p:txBody>
      </p:sp>
      <p:sp>
        <p:nvSpPr>
          <p:cNvPr id="110" name="Google Shape;110;p22"/>
          <p:cNvSpPr txBox="1"/>
          <p:nvPr/>
        </p:nvSpPr>
        <p:spPr>
          <a:xfrm>
            <a:off x="577800" y="1640715"/>
            <a:ext cx="7964034" cy="479680"/>
          </a:xfrm>
          <a:prstGeom prst="rect">
            <a:avLst/>
          </a:prstGeom>
          <a:noFill/>
          <a:ln>
            <a:noFill/>
          </a:ln>
        </p:spPr>
        <p:txBody>
          <a:bodyPr spcFirstLastPara="1" wrap="square" lIns="0" tIns="77150" rIns="0" bIns="0" anchor="t" anchorCtr="0">
            <a:spAutoFit/>
          </a:bodyPr>
          <a:lstStyle/>
          <a:p>
            <a:pPr marL="12700" marR="241300" lvl="0" indent="0" algn="l" rtl="0">
              <a:lnSpc>
                <a:spcPct val="107916"/>
              </a:lnSpc>
              <a:spcBef>
                <a:spcPts val="800"/>
              </a:spcBef>
              <a:spcAft>
                <a:spcPts val="0"/>
              </a:spcAft>
              <a:buSzPts val="800"/>
              <a:buNone/>
            </a:pPr>
            <a:r>
              <a:rPr lang="en-US" altLang="ja" sz="1800" kern="100" dirty="0">
                <a:solidFill>
                  <a:srgbClr val="4A86E8"/>
                </a:solidFill>
                <a:latin typeface="Arial" panose="020B0604020202020204" pitchFamily="34" charset="0"/>
                <a:ea typeface="Meiryo UI" panose="020B0604030504040204" pitchFamily="50" charset="-128"/>
                <a:cs typeface="Meiryo"/>
                <a:sym typeface="Meiryo"/>
              </a:rPr>
              <a:t>Describe your product development strategy and fundraising plan.</a:t>
            </a:r>
            <a:endParaRPr sz="18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303025" y="281350"/>
            <a:ext cx="8016630" cy="470803"/>
          </a:xfrm>
          <a:prstGeom prst="rect">
            <a:avLst/>
          </a:prstGeom>
          <a:noFill/>
          <a:ln>
            <a:noFill/>
          </a:ln>
        </p:spPr>
        <p:txBody>
          <a:bodyPr spcFirstLastPara="1" wrap="square" lIns="0" tIns="9050" rIns="0" bIns="0" anchor="t" anchorCtr="0">
            <a:spAutoFit/>
          </a:bodyPr>
          <a:lstStyle/>
          <a:p>
            <a:pPr marL="12700" lvl="0" indent="0" algn="l" rtl="0">
              <a:lnSpc>
                <a:spcPct val="100000"/>
              </a:lnSpc>
              <a:spcBef>
                <a:spcPts val="0"/>
              </a:spcBef>
              <a:spcAft>
                <a:spcPts val="0"/>
              </a:spcAft>
              <a:buNone/>
            </a:pPr>
            <a:r>
              <a:rPr lang="en-US" altLang="ja" kern="100" dirty="0">
                <a:latin typeface="Arial" panose="020B0604020202020204" pitchFamily="34" charset="0"/>
                <a:ea typeface="Meiryo UI" panose="020B0604030504040204" pitchFamily="50" charset="-128"/>
              </a:rPr>
              <a:t>Three-year income and expenditure plan</a:t>
            </a:r>
            <a:endParaRPr kern="100" dirty="0">
              <a:latin typeface="Arial" panose="020B0604020202020204" pitchFamily="34" charset="0"/>
              <a:ea typeface="Meiryo UI" panose="020B0604030504040204" pitchFamily="50" charset="-128"/>
            </a:endParaRPr>
          </a:p>
        </p:txBody>
      </p:sp>
      <p:graphicFrame>
        <p:nvGraphicFramePr>
          <p:cNvPr id="116" name="Google Shape;116;p23"/>
          <p:cNvGraphicFramePr/>
          <p:nvPr>
            <p:extLst>
              <p:ext uri="{D42A27DB-BD31-4B8C-83A1-F6EECF244321}">
                <p14:modId xmlns:p14="http://schemas.microsoft.com/office/powerpoint/2010/main" val="3285855061"/>
              </p:ext>
            </p:extLst>
          </p:nvPr>
        </p:nvGraphicFramePr>
        <p:xfrm>
          <a:off x="1094796" y="1051808"/>
          <a:ext cx="7172500" cy="3718265"/>
        </p:xfrm>
        <a:graphic>
          <a:graphicData uri="http://schemas.openxmlformats.org/drawingml/2006/table">
            <a:tbl>
              <a:tblPr>
                <a:noFill/>
                <a:tableStyleId>{8FAFC04D-6CF8-422F-930A-BCA3C88D700B}</a:tableStyleId>
              </a:tblPr>
              <a:tblGrid>
                <a:gridCol w="1793125">
                  <a:extLst>
                    <a:ext uri="{9D8B030D-6E8A-4147-A177-3AD203B41FA5}">
                      <a16:colId xmlns:a16="http://schemas.microsoft.com/office/drawing/2014/main" xmlns="" val="20000"/>
                    </a:ext>
                  </a:extLst>
                </a:gridCol>
                <a:gridCol w="1793125">
                  <a:extLst>
                    <a:ext uri="{9D8B030D-6E8A-4147-A177-3AD203B41FA5}">
                      <a16:colId xmlns:a16="http://schemas.microsoft.com/office/drawing/2014/main" xmlns="" val="20001"/>
                    </a:ext>
                  </a:extLst>
                </a:gridCol>
                <a:gridCol w="1793125">
                  <a:extLst>
                    <a:ext uri="{9D8B030D-6E8A-4147-A177-3AD203B41FA5}">
                      <a16:colId xmlns:a16="http://schemas.microsoft.com/office/drawing/2014/main" xmlns="" val="20002"/>
                    </a:ext>
                  </a:extLst>
                </a:gridCol>
                <a:gridCol w="1793125">
                  <a:extLst>
                    <a:ext uri="{9D8B030D-6E8A-4147-A177-3AD203B41FA5}">
                      <a16:colId xmlns:a16="http://schemas.microsoft.com/office/drawing/2014/main" xmlns="" val="20003"/>
                    </a:ext>
                  </a:extLst>
                </a:gridCol>
              </a:tblGrid>
              <a:tr h="0">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Year of foundation</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First year (founded in MM/YYYY)</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Second year</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Third year</a:t>
                      </a: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0"/>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(1) Sales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1"/>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(2) Cost of sales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2"/>
                  </a:ext>
                </a:extLst>
              </a:tr>
              <a:tr h="304775">
                <a:tc>
                  <a:txBody>
                    <a:bodyPr/>
                    <a:lstStyle/>
                    <a:p>
                      <a:pPr marL="123825" lvl="0" indent="-123825"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(3) Gross profit ((1)-(2))</a:t>
                      </a:r>
                      <a:r>
                        <a:rPr lang="ja" sz="800" kern="100" spc="0">
                          <a:latin typeface="Arial" panose="020B0604020202020204" pitchFamily="34" charset="0"/>
                          <a:ea typeface="Meiryo UI" panose="020B0604030504040204" pitchFamily="50" charset="-128"/>
                        </a:rPr>
                        <a:t/>
                      </a:r>
                      <a:br>
                        <a:rPr lang="ja" sz="800" kern="100" spc="0">
                          <a:latin typeface="Arial" panose="020B0604020202020204" pitchFamily="34" charset="0"/>
                          <a:ea typeface="Meiryo UI" panose="020B0604030504040204" pitchFamily="50" charset="-128"/>
                        </a:rPr>
                      </a:br>
                      <a:r>
                        <a:rPr lang="en-US" altLang="ja" sz="800" kern="100" spc="0" dirty="0">
                          <a:latin typeface="Arial" panose="020B0604020202020204" pitchFamily="34" charset="0"/>
                          <a:ea typeface="Meiryo UI" panose="020B0604030504040204" pitchFamily="50" charset="-128"/>
                        </a:rPr>
                        <a:t> (Ratio against sales: X%)</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3"/>
                  </a:ext>
                </a:extLst>
              </a:tr>
              <a:tr h="304775">
                <a:tc>
                  <a:txBody>
                    <a:bodyPr/>
                    <a:lstStyle/>
                    <a:p>
                      <a:pPr marL="150813" lvl="0" indent="-150813"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(4) Selling, general and administrative expenses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4"/>
                  </a:ext>
                </a:extLst>
              </a:tr>
              <a:tr h="304775">
                <a:tc>
                  <a:txBody>
                    <a:bodyPr/>
                    <a:lstStyle/>
                    <a:p>
                      <a:pPr marL="0" lvl="0" indent="0" algn="l" rtl="0">
                        <a:spcBef>
                          <a:spcPts val="0"/>
                        </a:spcBef>
                        <a:spcAft>
                          <a:spcPts val="0"/>
                        </a:spcAft>
                        <a:buNone/>
                      </a:pPr>
                      <a:r>
                        <a:rPr lang="en-US" sz="800" kern="100" spc="0" dirty="0">
                          <a:latin typeface="Arial" panose="020B0604020202020204" pitchFamily="34" charset="0"/>
                          <a:ea typeface="Meiryo UI" panose="020B0604030504040204" pitchFamily="50" charset="-128"/>
                        </a:rPr>
                        <a:t>Labor costs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5"/>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Advertising costs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6"/>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R&amp;D and capital investment costs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7"/>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Rent and utilities costs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8"/>
                  </a:ext>
                </a:extLst>
              </a:tr>
              <a:tr h="304775">
                <a:tc>
                  <a:txBody>
                    <a:bodyPr/>
                    <a:lstStyle/>
                    <a:p>
                      <a:pPr marL="0" lvl="0" indent="0" algn="l" rtl="0">
                        <a:spcBef>
                          <a:spcPts val="0"/>
                        </a:spcBef>
                        <a:spcAft>
                          <a:spcPts val="0"/>
                        </a:spcAft>
                        <a:buNone/>
                      </a:pPr>
                      <a:r>
                        <a:rPr lang="en-US" altLang="ja" sz="800" kern="100" spc="0" dirty="0">
                          <a:latin typeface="Arial" panose="020B0604020202020204" pitchFamily="34" charset="0"/>
                          <a:ea typeface="Meiryo UI" panose="020B0604030504040204" pitchFamily="50" charset="-128"/>
                        </a:rPr>
                        <a:t>Other expenses</a:t>
                      </a: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09"/>
                  </a:ext>
                </a:extLst>
              </a:tr>
              <a:tr h="304775">
                <a:tc>
                  <a:txBody>
                    <a:bodyPr/>
                    <a:lstStyle/>
                    <a:p>
                      <a:pPr marL="123825" marR="0" lvl="0" indent="-123825" algn="l" rtl="0">
                        <a:lnSpc>
                          <a:spcPct val="100000"/>
                        </a:lnSpc>
                        <a:spcBef>
                          <a:spcPts val="0"/>
                        </a:spcBef>
                        <a:spcAft>
                          <a:spcPts val="0"/>
                        </a:spcAft>
                        <a:buClr>
                          <a:srgbClr val="000000"/>
                        </a:buClr>
                        <a:buFont typeface="Arial"/>
                        <a:buNone/>
                      </a:pPr>
                      <a:r>
                        <a:rPr lang="en-US" altLang="ja" sz="800" b="0" i="0" u="none" strike="noStrike" kern="100" cap="none" spc="0" dirty="0">
                          <a:solidFill>
                            <a:srgbClr val="000000"/>
                          </a:solidFill>
                          <a:latin typeface="Arial" panose="020B0604020202020204" pitchFamily="34" charset="0"/>
                          <a:ea typeface="Meiryo UI" panose="020B0604030504040204" pitchFamily="50" charset="-128"/>
                          <a:cs typeface="Arial"/>
                          <a:sym typeface="Arial"/>
                        </a:rPr>
                        <a:t>(5) Operating income ((3)-(4))</a:t>
                      </a:r>
                      <a:r>
                        <a:rPr lang="ja" altLang="en-US" sz="800" b="0" i="0" u="none" strike="noStrike" kern="100" cap="none" spc="0">
                          <a:solidFill>
                            <a:srgbClr val="000000"/>
                          </a:solidFill>
                          <a:latin typeface="Arial" panose="020B0604020202020204" pitchFamily="34" charset="0"/>
                          <a:ea typeface="Meiryo UI" panose="020B0604030504040204" pitchFamily="50" charset="-128"/>
                          <a:cs typeface="Arial"/>
                          <a:sym typeface="Arial"/>
                        </a:rPr>
                        <a:t/>
                      </a:r>
                      <a:br>
                        <a:rPr lang="ja" altLang="en-US" sz="800" b="0" i="0" u="none" strike="noStrike" kern="100" cap="none" spc="0">
                          <a:solidFill>
                            <a:srgbClr val="000000"/>
                          </a:solidFill>
                          <a:latin typeface="Arial" panose="020B0604020202020204" pitchFamily="34" charset="0"/>
                          <a:ea typeface="Meiryo UI" panose="020B0604030504040204" pitchFamily="50" charset="-128"/>
                          <a:cs typeface="Arial"/>
                          <a:sym typeface="Arial"/>
                        </a:rPr>
                      </a:br>
                      <a:r>
                        <a:rPr lang="en-US" altLang="ja" sz="800" b="0" i="0" u="none" strike="noStrike" kern="100" cap="none" spc="0" dirty="0">
                          <a:solidFill>
                            <a:srgbClr val="000000"/>
                          </a:solidFill>
                          <a:latin typeface="Arial" panose="020B0604020202020204" pitchFamily="34" charset="0"/>
                          <a:ea typeface="Meiryo UI" panose="020B0604030504040204" pitchFamily="50" charset="-128"/>
                          <a:cs typeface="Arial"/>
                          <a:sym typeface="Arial"/>
                        </a:rPr>
                        <a:t> (Ratio against sales: X%)</a:t>
                      </a:r>
                      <a:endParaRPr sz="800" b="0" i="0" u="none" strike="noStrike" kern="100" cap="none" spc="0" dirty="0">
                        <a:solidFill>
                          <a:srgbClr val="000000"/>
                        </a:solidFill>
                        <a:latin typeface="Arial" panose="020B0604020202020204" pitchFamily="34" charset="0"/>
                        <a:ea typeface="Meiryo UI" panose="020B0604030504040204" pitchFamily="50" charset="-128"/>
                        <a:cs typeface="Arial"/>
                        <a:sym typeface="Arial"/>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tc>
                  <a:txBody>
                    <a:bodyPr/>
                    <a:lstStyle/>
                    <a:p>
                      <a:pPr marL="0" lvl="0" indent="0" algn="l" rtl="0">
                        <a:spcBef>
                          <a:spcPts val="0"/>
                        </a:spcBef>
                        <a:spcAft>
                          <a:spcPts val="0"/>
                        </a:spcAft>
                        <a:buNone/>
                      </a:pPr>
                      <a:endParaRPr sz="800" kern="100" spc="0" dirty="0">
                        <a:latin typeface="Arial" panose="020B0604020202020204" pitchFamily="34" charset="0"/>
                        <a:ea typeface="Meiryo UI" panose="020B0604030504040204" pitchFamily="50" charset="-128"/>
                      </a:endParaRPr>
                    </a:p>
                  </a:txBody>
                  <a:tcPr marL="91425" marR="91425" marT="91425" marB="91425"/>
                </a:tc>
                <a:extLst>
                  <a:ext uri="{0D108BD9-81ED-4DB2-BD59-A6C34878D82A}">
                    <a16:rowId xmlns:a16="http://schemas.microsoft.com/office/drawing/2014/main" xmlns="" val="10010"/>
                  </a:ext>
                </a:extLst>
              </a:tr>
            </a:tbl>
          </a:graphicData>
        </a:graphic>
      </p:graphicFrame>
      <p:sp>
        <p:nvSpPr>
          <p:cNvPr id="117" name="Google Shape;117;p23"/>
          <p:cNvSpPr txBox="1"/>
          <p:nvPr/>
        </p:nvSpPr>
        <p:spPr>
          <a:xfrm>
            <a:off x="7262132" y="825725"/>
            <a:ext cx="1171418" cy="30774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tLang="ja" sz="800" kern="100" dirty="0">
                <a:latin typeface="Arial" panose="020B0604020202020204" pitchFamily="34" charset="0"/>
                <a:ea typeface="Meiryo UI" panose="020B0604030504040204" pitchFamily="50" charset="-128"/>
              </a:rPr>
              <a:t>In millions of JPY</a:t>
            </a:r>
            <a:endParaRPr sz="800" kern="100" dirty="0">
              <a:latin typeface="Arial" panose="020B0604020202020204" pitchFamily="34" charset="0"/>
              <a:ea typeface="Meiryo UI" panose="020B0604030504040204" pitchFamily="50" charset="-128"/>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AP>
  <AppVersion>1.02.00</AppVersion>
  <CustomXmlVersion>1.02.00</CustomXmlVersion>
  <Links>
    <MaxLinkId>0</MaxLinkId>
    <IsEditMode>False</IsEditMode>
    <LastOperationSubsidiaryCompanyId/>
  </Links>
</XAP>
</file>

<file path=customXml/itemProps1.xml><?xml version="1.0" encoding="utf-8"?>
<ds:datastoreItem xmlns:ds="http://schemas.openxmlformats.org/officeDocument/2006/customXml" ds:itemID="{F7E2C9D4-3538-40E7-9B20-DB8ED17B71E6}">
  <ds:schemaRefs/>
</ds:datastoreItem>
</file>

<file path=docProps/app.xml><?xml version="1.0" encoding="utf-8"?>
<Properties xmlns="http://schemas.openxmlformats.org/officeDocument/2006/extended-properties" xmlns:vt="http://schemas.openxmlformats.org/officeDocument/2006/docPropsVTypes">
  <TotalTime>305</TotalTime>
  <Words>514</Words>
  <Application>Microsoft Office PowerPoint</Application>
  <PresentationFormat>画面に合わせる (16:9)</PresentationFormat>
  <Paragraphs>72</Paragraphs>
  <Slides>11</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Meiryo UI</vt:lpstr>
      <vt:lpstr>Meiryo</vt:lpstr>
      <vt:lpstr>Arial</vt:lpstr>
      <vt:lpstr>Calibri</vt:lpstr>
      <vt:lpstr>Simple Light</vt:lpstr>
      <vt:lpstr>XX Business Plan</vt:lpstr>
      <vt:lpstr>　Vision</vt:lpstr>
      <vt:lpstr>　Background to commercialization</vt:lpstr>
      <vt:lpstr>Method of problem-solving (impact of your product)</vt:lpstr>
      <vt:lpstr>Novelty and competitiveness of your business</vt:lpstr>
      <vt:lpstr>Outline of your business model</vt:lpstr>
      <vt:lpstr>Market scale</vt:lpstr>
      <vt:lpstr>Product development strategy and fundraising plan</vt:lpstr>
      <vt:lpstr>Three-year income and expenditure plan</vt:lpstr>
      <vt:lpstr>Action plan for forthcoming year</vt:lpstr>
      <vt:lpstr>　Team profile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〇〇事業計画書</dc:title>
  <dc:creator>sanren-20</dc:creator>
  <cp:lastModifiedBy>清水 麻由 m s.</cp:lastModifiedBy>
  <cp:revision>23</cp:revision>
  <cp:lastPrinted>2022-05-18T00:20:02Z</cp:lastPrinted>
  <dcterms:modified xsi:type="dcterms:W3CDTF">2022-06-10T02:52:07Z</dcterms:modified>
</cp:coreProperties>
</file>